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301" r:id="rId4"/>
    <p:sldId id="302" r:id="rId5"/>
    <p:sldId id="303" r:id="rId6"/>
    <p:sldId id="308" r:id="rId7"/>
    <p:sldId id="261" r:id="rId8"/>
    <p:sldId id="262" r:id="rId9"/>
    <p:sldId id="290" r:id="rId10"/>
    <p:sldId id="263" r:id="rId11"/>
    <p:sldId id="291" r:id="rId12"/>
    <p:sldId id="292" r:id="rId13"/>
    <p:sldId id="264" r:id="rId14"/>
    <p:sldId id="265" r:id="rId15"/>
    <p:sldId id="266" r:id="rId16"/>
    <p:sldId id="267" r:id="rId17"/>
    <p:sldId id="268" r:id="rId18"/>
    <p:sldId id="294" r:id="rId19"/>
    <p:sldId id="305" r:id="rId20"/>
    <p:sldId id="306" r:id="rId21"/>
    <p:sldId id="307" r:id="rId22"/>
    <p:sldId id="309" r:id="rId23"/>
    <p:sldId id="310" r:id="rId24"/>
    <p:sldId id="311" r:id="rId25"/>
    <p:sldId id="312" r:id="rId26"/>
    <p:sldId id="313" r:id="rId27"/>
    <p:sldId id="323" r:id="rId28"/>
    <p:sldId id="270" r:id="rId29"/>
    <p:sldId id="315" r:id="rId30"/>
    <p:sldId id="314" r:id="rId31"/>
    <p:sldId id="324" r:id="rId32"/>
    <p:sldId id="325" r:id="rId33"/>
    <p:sldId id="271" r:id="rId34"/>
    <p:sldId id="272" r:id="rId35"/>
    <p:sldId id="295" r:id="rId36"/>
    <p:sldId id="273" r:id="rId37"/>
    <p:sldId id="274" r:id="rId38"/>
    <p:sldId id="275" r:id="rId39"/>
    <p:sldId id="276" r:id="rId40"/>
    <p:sldId id="277" r:id="rId41"/>
    <p:sldId id="278" r:id="rId42"/>
    <p:sldId id="296" r:id="rId43"/>
    <p:sldId id="279" r:id="rId44"/>
    <p:sldId id="297" r:id="rId45"/>
    <p:sldId id="320" r:id="rId46"/>
    <p:sldId id="319" r:id="rId47"/>
    <p:sldId id="321" r:id="rId48"/>
    <p:sldId id="322" r:id="rId49"/>
    <p:sldId id="280" r:id="rId50"/>
    <p:sldId id="281" r:id="rId51"/>
    <p:sldId id="316" r:id="rId52"/>
    <p:sldId id="317" r:id="rId53"/>
    <p:sldId id="318" r:id="rId54"/>
    <p:sldId id="282" r:id="rId55"/>
    <p:sldId id="283" r:id="rId56"/>
    <p:sldId id="298" r:id="rId57"/>
    <p:sldId id="284" r:id="rId58"/>
    <p:sldId id="299" r:id="rId59"/>
    <p:sldId id="285" r:id="rId6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1"/>
      </p:bgRef>
    </p:bg>
    <p:spTree>
      <p:nvGrpSpPr>
        <p:cNvPr id="1" name=""/>
        <p:cNvGrpSpPr/>
        <p:nvPr/>
      </p:nvGrpSpPr>
      <p:grpSpPr>
        <a:xfrm>
          <a:off x="0" y="0"/>
          <a:ext cx="0" cy="0"/>
          <a:chOff x="0" y="0"/>
          <a:chExt cx="0" cy="0"/>
        </a:xfrm>
      </p:grpSpPr>
      <p:sp>
        <p:nvSpPr>
          <p:cNvPr id="8" name="Tytuł 7"/>
          <p:cNvSpPr>
            <a:spLocks noGrp="1"/>
          </p:cNvSpPr>
          <p:nvPr>
            <p:ph type="ctrTitle"/>
          </p:nvPr>
        </p:nvSpPr>
        <p:spPr>
          <a:xfrm>
            <a:off x="2286000" y="3124200"/>
            <a:ext cx="6172200" cy="1894362"/>
          </a:xfrm>
        </p:spPr>
        <p:txBody>
          <a:bodyPr/>
          <a:lstStyle>
            <a:lvl1pPr>
              <a:defRPr b="1"/>
            </a:lvl1pPr>
          </a:lstStyle>
          <a:p>
            <a:r>
              <a:rPr kumimoji="0" lang="pl-PL" smtClean="0"/>
              <a:t>Kliknij, aby edytować styl</a:t>
            </a:r>
            <a:endParaRPr kumimoji="0" lang="en-US"/>
          </a:p>
        </p:txBody>
      </p:sp>
      <p:sp>
        <p:nvSpPr>
          <p:cNvPr id="9" name="Podtytu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bwMode="auto">
          <a:xfrm rot="5400000">
            <a:off x="7764621" y="1174097"/>
            <a:ext cx="2286000" cy="381000"/>
          </a:xfrm>
        </p:spPr>
        <p:txBody>
          <a:bodyPr/>
          <a:lstStyle/>
          <a:p>
            <a:fld id="{68EB5A27-ADB5-44B0-AF04-ABE7B8AC2C40}" type="datetimeFigureOut">
              <a:rPr lang="pl-PL" smtClean="0"/>
              <a:pPr/>
              <a:t>2013-02-20</a:t>
            </a:fld>
            <a:endParaRPr lang="pl-PL"/>
          </a:p>
        </p:txBody>
      </p:sp>
      <p:sp>
        <p:nvSpPr>
          <p:cNvPr id="17" name="Symbol zastępczy stopki 16"/>
          <p:cNvSpPr>
            <a:spLocks noGrp="1"/>
          </p:cNvSpPr>
          <p:nvPr>
            <p:ph type="ftr" sz="quarter" idx="11"/>
          </p:nvPr>
        </p:nvSpPr>
        <p:spPr bwMode="auto">
          <a:xfrm rot="5400000">
            <a:off x="7077269" y="4181669"/>
            <a:ext cx="3657600" cy="384048"/>
          </a:xfrm>
        </p:spPr>
        <p:txBody>
          <a:bodyPr/>
          <a:lstStyle/>
          <a:p>
            <a:endParaRPr lang="pl-PL"/>
          </a:p>
        </p:txBody>
      </p:sp>
      <p:sp>
        <p:nvSpPr>
          <p:cNvPr id="10" name="Prostokąt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ostokąt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Łącznik prosty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Łącznik prosty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Łącznik prosty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ostokąt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ymbol zastępczy numeru slajdu 28"/>
          <p:cNvSpPr>
            <a:spLocks noGrp="1"/>
          </p:cNvSpPr>
          <p:nvPr>
            <p:ph type="sldNum" sz="quarter" idx="12"/>
          </p:nvPr>
        </p:nvSpPr>
        <p:spPr bwMode="auto">
          <a:xfrm>
            <a:off x="1325544" y="4928702"/>
            <a:ext cx="609600" cy="517524"/>
          </a:xfrm>
        </p:spPr>
        <p:txBody>
          <a:bodyPr/>
          <a:lstStyle/>
          <a:p>
            <a:fld id="{57BEDB5D-6373-4A21-AF06-E6BC230C66A8}"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8EB5A27-ADB5-44B0-AF04-ABE7B8AC2C40}" type="datetimeFigureOut">
              <a:rPr lang="pl-PL" smtClean="0"/>
              <a:pPr/>
              <a:t>2013-02-20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7BEDB5D-6373-4A21-AF06-E6BC230C66A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676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8EB5A27-ADB5-44B0-AF04-ABE7B8AC2C40}" type="datetimeFigureOut">
              <a:rPr lang="pl-PL" smtClean="0"/>
              <a:pPr/>
              <a:t>2013-02-20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7BEDB5D-6373-4A21-AF06-E6BC230C66A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8" name="Symbol zastępczy zawartości 7"/>
          <p:cNvSpPr>
            <a:spLocks noGrp="1"/>
          </p:cNvSpPr>
          <p:nvPr>
            <p:ph sz="quarter" idx="1"/>
          </p:nvPr>
        </p:nvSpPr>
        <p:spPr>
          <a:xfrm>
            <a:off x="457200" y="1600200"/>
            <a:ext cx="7467600" cy="487375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4"/>
          </p:nvPr>
        </p:nvSpPr>
        <p:spPr/>
        <p:txBody>
          <a:bodyPr rtlCol="0"/>
          <a:lstStyle/>
          <a:p>
            <a:fld id="{68EB5A27-ADB5-44B0-AF04-ABE7B8AC2C40}" type="datetimeFigureOut">
              <a:rPr lang="pl-PL" smtClean="0"/>
              <a:pPr/>
              <a:t>2013-02-20</a:t>
            </a:fld>
            <a:endParaRPr lang="pl-PL"/>
          </a:p>
        </p:txBody>
      </p:sp>
      <p:sp>
        <p:nvSpPr>
          <p:cNvPr id="9" name="Symbol zastępczy numeru slajdu 8"/>
          <p:cNvSpPr>
            <a:spLocks noGrp="1"/>
          </p:cNvSpPr>
          <p:nvPr>
            <p:ph type="sldNum" sz="quarter" idx="15"/>
          </p:nvPr>
        </p:nvSpPr>
        <p:spPr/>
        <p:txBody>
          <a:bodyPr rtlCol="0"/>
          <a:lstStyle/>
          <a:p>
            <a:fld id="{57BEDB5D-6373-4A21-AF06-E6BC230C66A8}" type="slidenum">
              <a:rPr lang="pl-PL" smtClean="0"/>
              <a:pPr/>
              <a:t>‹#›</a:t>
            </a:fld>
            <a:endParaRPr lang="pl-PL"/>
          </a:p>
        </p:txBody>
      </p:sp>
      <p:sp>
        <p:nvSpPr>
          <p:cNvPr id="10" name="Symbol zastępczy stopki 9"/>
          <p:cNvSpPr>
            <a:spLocks noGrp="1"/>
          </p:cNvSpPr>
          <p:nvPr>
            <p:ph type="ftr" sz="quarter" idx="16"/>
          </p:nvPr>
        </p:nvSpPr>
        <p:spPr/>
        <p:txBody>
          <a:bodyPr rtlCol="0"/>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286000" y="2895600"/>
            <a:ext cx="6172200" cy="2053590"/>
          </a:xfrm>
        </p:spPr>
        <p:txBody>
          <a:bodyPr/>
          <a:lstStyle>
            <a:lvl1pPr algn="l">
              <a:buNone/>
              <a:defRPr sz="3000" b="1" cap="small"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bwMode="auto">
          <a:xfrm rot="5400000">
            <a:off x="7763256" y="1170432"/>
            <a:ext cx="2286000" cy="381000"/>
          </a:xfrm>
        </p:spPr>
        <p:txBody>
          <a:bodyPr/>
          <a:lstStyle/>
          <a:p>
            <a:fld id="{68EB5A27-ADB5-44B0-AF04-ABE7B8AC2C40}" type="datetimeFigureOut">
              <a:rPr lang="pl-PL" smtClean="0"/>
              <a:pPr/>
              <a:t>2013-02-20</a:t>
            </a:fld>
            <a:endParaRPr lang="pl-PL"/>
          </a:p>
        </p:txBody>
      </p:sp>
      <p:sp>
        <p:nvSpPr>
          <p:cNvPr id="5" name="Symbol zastępczy stopki 4"/>
          <p:cNvSpPr>
            <a:spLocks noGrp="1"/>
          </p:cNvSpPr>
          <p:nvPr>
            <p:ph type="ftr" sz="quarter" idx="11"/>
          </p:nvPr>
        </p:nvSpPr>
        <p:spPr bwMode="auto">
          <a:xfrm rot="5400000">
            <a:off x="7077456" y="4178808"/>
            <a:ext cx="3657600" cy="384048"/>
          </a:xfrm>
        </p:spPr>
        <p:txBody>
          <a:bodyPr/>
          <a:lstStyle/>
          <a:p>
            <a:endParaRPr lang="pl-PL"/>
          </a:p>
        </p:txBody>
      </p:sp>
      <p:sp>
        <p:nvSpPr>
          <p:cNvPr id="9" name="Prostokąt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Łącznik prosty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Łącznik prosty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ostokąt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Łącznik prosty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numeru slajdu 5"/>
          <p:cNvSpPr>
            <a:spLocks noGrp="1"/>
          </p:cNvSpPr>
          <p:nvPr>
            <p:ph type="sldNum" sz="quarter" idx="12"/>
          </p:nvPr>
        </p:nvSpPr>
        <p:spPr bwMode="auto">
          <a:xfrm>
            <a:off x="1340616" y="4928702"/>
            <a:ext cx="609600" cy="517524"/>
          </a:xfrm>
        </p:spPr>
        <p:txBody>
          <a:bodyPr/>
          <a:lstStyle/>
          <a:p>
            <a:fld id="{57BEDB5D-6373-4A21-AF06-E6BC230C66A8}"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68EB5A27-ADB5-44B0-AF04-ABE7B8AC2C40}" type="datetimeFigureOut">
              <a:rPr lang="pl-PL" smtClean="0"/>
              <a:pPr/>
              <a:t>2013-02-20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7BEDB5D-6373-4A21-AF06-E6BC230C66A8}" type="slidenum">
              <a:rPr lang="pl-PL" smtClean="0"/>
              <a:pPr/>
              <a:t>‹#›</a:t>
            </a:fld>
            <a:endParaRPr lang="pl-PL"/>
          </a:p>
        </p:txBody>
      </p:sp>
      <p:sp>
        <p:nvSpPr>
          <p:cNvPr id="9" name="Symbol zastępczy zawartości 8"/>
          <p:cNvSpPr>
            <a:spLocks noGrp="1"/>
          </p:cNvSpPr>
          <p:nvPr>
            <p:ph sz="quarter" idx="1"/>
          </p:nvPr>
        </p:nvSpPr>
        <p:spPr>
          <a:xfrm>
            <a:off x="457200"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270248"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543800" cy="1143000"/>
          </a:xfrm>
        </p:spPr>
        <p:txBody>
          <a:bodyPr anchor="b"/>
          <a:lstStyle>
            <a:lvl1pPr>
              <a:defRPr/>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68EB5A27-ADB5-44B0-AF04-ABE7B8AC2C40}" type="datetimeFigureOut">
              <a:rPr lang="pl-PL" smtClean="0"/>
              <a:pPr/>
              <a:t>2013-02-20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7BEDB5D-6373-4A21-AF06-E6BC230C66A8}" type="slidenum">
              <a:rPr lang="pl-PL" smtClean="0"/>
              <a:pPr/>
              <a:t>‹#›</a:t>
            </a:fld>
            <a:endParaRPr lang="pl-PL"/>
          </a:p>
        </p:txBody>
      </p:sp>
      <p:sp>
        <p:nvSpPr>
          <p:cNvPr id="11" name="Symbol zastępczy zawartości 10"/>
          <p:cNvSpPr>
            <a:spLocks noGrp="1"/>
          </p:cNvSpPr>
          <p:nvPr>
            <p:ph sz="quarter" idx="2"/>
          </p:nvPr>
        </p:nvSpPr>
        <p:spPr>
          <a:xfrm>
            <a:off x="457200"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371975"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teks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4" name="Symbol zastępczy teks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6" name="Symbol zastępczy daty 5"/>
          <p:cNvSpPr>
            <a:spLocks noGrp="1"/>
          </p:cNvSpPr>
          <p:nvPr>
            <p:ph type="dt" sz="half" idx="10"/>
          </p:nvPr>
        </p:nvSpPr>
        <p:spPr/>
        <p:txBody>
          <a:bodyPr rtlCol="0"/>
          <a:lstStyle/>
          <a:p>
            <a:fld id="{68EB5A27-ADB5-44B0-AF04-ABE7B8AC2C40}" type="datetimeFigureOut">
              <a:rPr lang="pl-PL" smtClean="0"/>
              <a:pPr/>
              <a:t>2013-02-20</a:t>
            </a:fld>
            <a:endParaRPr lang="pl-PL"/>
          </a:p>
        </p:txBody>
      </p:sp>
      <p:sp>
        <p:nvSpPr>
          <p:cNvPr id="7" name="Symbol zastępczy numeru slajdu 6"/>
          <p:cNvSpPr>
            <a:spLocks noGrp="1"/>
          </p:cNvSpPr>
          <p:nvPr>
            <p:ph type="sldNum" sz="quarter" idx="11"/>
          </p:nvPr>
        </p:nvSpPr>
        <p:spPr/>
        <p:txBody>
          <a:bodyPr rtlCol="0"/>
          <a:lstStyle/>
          <a:p>
            <a:fld id="{57BEDB5D-6373-4A21-AF06-E6BC230C66A8}" type="slidenum">
              <a:rPr lang="pl-PL" smtClean="0"/>
              <a:pPr/>
              <a:t>‹#›</a:t>
            </a:fld>
            <a:endParaRPr lang="pl-PL"/>
          </a:p>
        </p:txBody>
      </p:sp>
      <p:sp>
        <p:nvSpPr>
          <p:cNvPr id="8" name="Symbol zastępczy stopki 7"/>
          <p:cNvSpPr>
            <a:spLocks noGrp="1"/>
          </p:cNvSpPr>
          <p:nvPr>
            <p:ph type="ftr" sz="quarter" idx="12"/>
          </p:nvPr>
        </p:nvSpPr>
        <p:spPr/>
        <p:txBody>
          <a:bodyPr rtlCol="0"/>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8EB5A27-ADB5-44B0-AF04-ABE7B8AC2C40}" type="datetimeFigureOut">
              <a:rPr lang="pl-PL" smtClean="0"/>
              <a:pPr/>
              <a:t>2013-02-20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7BEDB5D-6373-4A21-AF06-E6BC230C66A8}"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ytu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Łącznik prosty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Łącznik prosty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Łącznik prosty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kąt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ymbol zastępczy zawartości 17"/>
          <p:cNvSpPr>
            <a:spLocks noGrp="1"/>
          </p:cNvSpPr>
          <p:nvPr>
            <p:ph sz="quarter" idx="1"/>
          </p:nvPr>
        </p:nvSpPr>
        <p:spPr>
          <a:xfrm>
            <a:off x="304800" y="274320"/>
            <a:ext cx="5638800" cy="6327648"/>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4"/>
          </p:nvPr>
        </p:nvSpPr>
        <p:spPr/>
        <p:txBody>
          <a:bodyPr rtlCol="0"/>
          <a:lstStyle/>
          <a:p>
            <a:fld id="{68EB5A27-ADB5-44B0-AF04-ABE7B8AC2C40}" type="datetimeFigureOut">
              <a:rPr lang="pl-PL" smtClean="0"/>
              <a:pPr/>
              <a:t>2013-02-20</a:t>
            </a:fld>
            <a:endParaRPr lang="pl-PL"/>
          </a:p>
        </p:txBody>
      </p:sp>
      <p:sp>
        <p:nvSpPr>
          <p:cNvPr id="22" name="Symbol zastępczy numeru slajdu 21"/>
          <p:cNvSpPr>
            <a:spLocks noGrp="1"/>
          </p:cNvSpPr>
          <p:nvPr>
            <p:ph type="sldNum" sz="quarter" idx="15"/>
          </p:nvPr>
        </p:nvSpPr>
        <p:spPr/>
        <p:txBody>
          <a:bodyPr rtlCol="0"/>
          <a:lstStyle/>
          <a:p>
            <a:fld id="{57BEDB5D-6373-4A21-AF06-E6BC230C66A8}" type="slidenum">
              <a:rPr lang="pl-PL" smtClean="0"/>
              <a:pPr/>
              <a:t>‹#›</a:t>
            </a:fld>
            <a:endParaRPr lang="pl-PL"/>
          </a:p>
        </p:txBody>
      </p:sp>
      <p:sp>
        <p:nvSpPr>
          <p:cNvPr id="23" name="Symbol zastępczy stopki 22"/>
          <p:cNvSpPr>
            <a:spLocks noGrp="1"/>
          </p:cNvSpPr>
          <p:nvPr>
            <p:ph type="ftr" sz="quarter" idx="16"/>
          </p:nvPr>
        </p:nvSpPr>
        <p:spPr/>
        <p:txBody>
          <a:bodyPr rtlCol="0"/>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Łącznik prosty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ytuł 1"/>
          <p:cNvSpPr>
            <a:spLocks noGrp="1"/>
          </p:cNvSpPr>
          <p:nvPr>
            <p:ph type="title"/>
          </p:nvPr>
        </p:nvSpPr>
        <p:spPr>
          <a:xfrm rot="5400000">
            <a:off x="3350133" y="3200400"/>
            <a:ext cx="6309360" cy="457200"/>
          </a:xfrm>
        </p:spPr>
        <p:txBody>
          <a:bodyPr anchor="b"/>
          <a:lstStyle>
            <a:lvl1pPr algn="l">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10" name="Łącznik prosty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kąt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Łącznik prosty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Łącznik prosty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Łącznik prosty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ymbol zastępczy daty 16"/>
          <p:cNvSpPr>
            <a:spLocks noGrp="1"/>
          </p:cNvSpPr>
          <p:nvPr>
            <p:ph type="dt" sz="half" idx="10"/>
          </p:nvPr>
        </p:nvSpPr>
        <p:spPr/>
        <p:txBody>
          <a:bodyPr rtlCol="0"/>
          <a:lstStyle/>
          <a:p>
            <a:fld id="{68EB5A27-ADB5-44B0-AF04-ABE7B8AC2C40}" type="datetimeFigureOut">
              <a:rPr lang="pl-PL" smtClean="0"/>
              <a:pPr/>
              <a:t>2013-02-20</a:t>
            </a:fld>
            <a:endParaRPr lang="pl-PL"/>
          </a:p>
        </p:txBody>
      </p:sp>
      <p:sp>
        <p:nvSpPr>
          <p:cNvPr id="18" name="Symbol zastępczy numeru slajdu 17"/>
          <p:cNvSpPr>
            <a:spLocks noGrp="1"/>
          </p:cNvSpPr>
          <p:nvPr>
            <p:ph type="sldNum" sz="quarter" idx="11"/>
          </p:nvPr>
        </p:nvSpPr>
        <p:spPr/>
        <p:txBody>
          <a:bodyPr rtlCol="0"/>
          <a:lstStyle/>
          <a:p>
            <a:fld id="{57BEDB5D-6373-4A21-AF06-E6BC230C66A8}" type="slidenum">
              <a:rPr lang="pl-PL" smtClean="0"/>
              <a:pPr/>
              <a:t>‹#›</a:t>
            </a:fld>
            <a:endParaRPr lang="pl-PL"/>
          </a:p>
        </p:txBody>
      </p:sp>
      <p:sp>
        <p:nvSpPr>
          <p:cNvPr id="21" name="Symbol zastępczy stopki 20"/>
          <p:cNvSpPr>
            <a:spLocks noGrp="1"/>
          </p:cNvSpPr>
          <p:nvPr>
            <p:ph type="ftr" sz="quarter" idx="12"/>
          </p:nvPr>
        </p:nvSpPr>
        <p:spPr/>
        <p:txBody>
          <a:bodyPr rtlCol="0"/>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Łącznik prosty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ymbol zastępczy tytułu 21"/>
          <p:cNvSpPr>
            <a:spLocks noGrp="1"/>
          </p:cNvSpPr>
          <p:nvPr>
            <p:ph type="title"/>
          </p:nvPr>
        </p:nvSpPr>
        <p:spPr>
          <a:xfrm>
            <a:off x="457200" y="274638"/>
            <a:ext cx="7467600" cy="1143000"/>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8EB5A27-ADB5-44B0-AF04-ABE7B8AC2C40}" type="datetimeFigureOut">
              <a:rPr lang="pl-PL" smtClean="0"/>
              <a:pPr/>
              <a:t>2013-02-20</a:t>
            </a:fld>
            <a:endParaRPr lang="pl-PL"/>
          </a:p>
        </p:txBody>
      </p:sp>
      <p:sp>
        <p:nvSpPr>
          <p:cNvPr id="3" name="Symbol zastępczy stop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l-PL"/>
          </a:p>
        </p:txBody>
      </p:sp>
      <p:sp>
        <p:nvSpPr>
          <p:cNvPr id="7" name="Łącznik prosty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Łącznik prosty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ostokąt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ymbol zastępczy numeru slajd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7BEDB5D-6373-4A21-AF06-E6BC230C66A8}"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package" Target="../embeddings/Dokument_programu_Microsoft_Office_Word1.doc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package" Target="../embeddings/Dokument_programu_Microsoft_Office_Word2.docx"/><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hyperlink" Target="http://www.ms.gov.pl/" TargetMode="Externa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1928794" y="1857364"/>
            <a:ext cx="6190156" cy="3416320"/>
          </a:xfrm>
          <a:prstGeom prst="rect">
            <a:avLst/>
          </a:prstGeom>
          <a:noFill/>
        </p:spPr>
        <p:txBody>
          <a:bodyPr wrap="none" rtlCol="0">
            <a:spAutoFit/>
          </a:bodyPr>
          <a:lstStyle/>
          <a:p>
            <a:pPr algn="ctr"/>
            <a:r>
              <a:rPr lang="pl-PL" sz="5400" b="1" dirty="0" smtClean="0">
                <a:latin typeface="Cambria" pitchFamily="18" charset="0"/>
              </a:rPr>
              <a:t>Rachunkowość </a:t>
            </a:r>
          </a:p>
          <a:p>
            <a:pPr algn="ctr"/>
            <a:r>
              <a:rPr lang="pl-PL" sz="5400" b="1" dirty="0" smtClean="0">
                <a:latin typeface="Cambria" pitchFamily="18" charset="0"/>
              </a:rPr>
              <a:t>organizacji</a:t>
            </a:r>
          </a:p>
          <a:p>
            <a:pPr algn="ctr"/>
            <a:r>
              <a:rPr lang="pl-PL" sz="5400" b="1" dirty="0" smtClean="0">
                <a:latin typeface="Cambria" pitchFamily="18" charset="0"/>
              </a:rPr>
              <a:t> pozarządowych-</a:t>
            </a:r>
          </a:p>
          <a:p>
            <a:pPr algn="ctr"/>
            <a:r>
              <a:rPr lang="pl-PL" sz="5400" b="1" dirty="0" smtClean="0">
                <a:latin typeface="Cambria" pitchFamily="18" charset="0"/>
              </a:rPr>
              <a:t>Związki Zawodowe</a:t>
            </a:r>
            <a:endParaRPr lang="pl-PL" sz="5400" b="1" dirty="0">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705882"/>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Zasady rachunkowości: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zasada jasnego i rzetelnego obrazu</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(art. 4 ust. 1 ustawy o rachunkowości) </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Jednostki obowiązane są stosować przyjęte zasady (politykę) rachunkowości, rzetelnie i jasno przedstawiając sytuację majątkową i finansową oraz wynik finansowy.</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zasada przewagi treści nad formą</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(art. 4 ust. 2 ustawy o rachunkowości)</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Zdarzenia, w tym operacje gospodarcze, ujmuje się w księgach rachunkowych i wykazuje w sprawozdaniu finansowym zgodnie z ich treścią ekonomiczną.</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zasada istotności</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pl-PL" sz="16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(ar</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t 4 ust. 4 ustawy o rachunkowości)</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Jednostka może w ramach przyjętych zasad (polityki) rachunkowości stosować uproszczenia, jeżeli nie wywiera to istotnie ujemnego wpływu na realizację obowiązku określonego w ust 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zasada ciągłości</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(art. 5 ust. 1 ustawy o rachunkowości)</a:t>
            </a: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Przyjęte zasady (politykę) rachunkowości należy stosować w spos</a:t>
            </a:r>
            <a:r>
              <a:rPr kumimoji="0" lang="pl-PL" sz="1600" b="0" i="1"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b ciągły, dokonując w kolejnych latach obrotowych jednakowego grupowania operacji gospodarczych, wyceny akty-i pasyw</a:t>
            </a:r>
            <a:r>
              <a:rPr kumimoji="0" lang="pl-PL" sz="1600" b="0" i="1"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w tym także dokonywania odpis</a:t>
            </a:r>
            <a:r>
              <a:rPr kumimoji="0" lang="pl-PL" sz="1600" b="0" i="1"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amortyzacyjnych lub umorzeniowych,</a:t>
            </a:r>
            <a:r>
              <a:rPr kumimoji="0" lang="pl-P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ustalenia wyniku finansowego i sporządzania sprawozdań finansowych tak, aby za kolejne lata informacje z nich wynikające były por</a:t>
            </a:r>
            <a:r>
              <a:rPr kumimoji="0" lang="pl-PL" sz="1600" b="0" i="1"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wnywalne. Wykazane w księgach rachunkowych m dzień ich zamknięcia stany aktyw</a:t>
            </a:r>
            <a:r>
              <a:rPr kumimoji="0" lang="pl-PL" sz="1600" b="0" i="1"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i pasyw</a:t>
            </a:r>
            <a:r>
              <a:rPr kumimoji="0" lang="pl-PL" sz="1600" b="0" i="1"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należy ująć w tej samej wysokości, w otwartych na następny rok obrotowy księgach rachunkowych.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0" y="1214422"/>
            <a:ext cx="9144000" cy="4278094"/>
          </a:xfrm>
          <a:prstGeom prst="rect">
            <a:avLst/>
          </a:prstGeom>
          <a:noFill/>
        </p:spPr>
        <p:txBody>
          <a:bodyPr wrap="square" rtlCol="0">
            <a:spAutoFit/>
          </a:bodyPr>
          <a:lstStyle/>
          <a:p>
            <a:pPr lvl="0" eaLnBrk="0" fontAlgn="base" hangingPunct="0">
              <a:spcBef>
                <a:spcPct val="0"/>
              </a:spcBef>
              <a:spcAft>
                <a:spcPct val="0"/>
              </a:spcAft>
            </a:pPr>
            <a:r>
              <a:rPr lang="pl-PL" sz="1600" b="1" dirty="0" smtClean="0">
                <a:latin typeface="Cambria" pitchFamily="18" charset="0"/>
                <a:ea typeface="Calibri" pitchFamily="34" charset="0"/>
                <a:cs typeface="Times New Roman" pitchFamily="18" charset="0"/>
              </a:rPr>
              <a:t>zasada kontynuacji działania</a:t>
            </a:r>
            <a:r>
              <a:rPr lang="pl-PL" sz="1600" dirty="0" smtClean="0">
                <a:latin typeface="Cambria" pitchFamily="18" charset="0"/>
                <a:ea typeface="Calibri" pitchFamily="34" charset="0"/>
                <a:cs typeface="Times New Roman" pitchFamily="18" charset="0"/>
              </a:rPr>
              <a:t> (art. 5 ust. 2 ustawy o rachunkowości)</a:t>
            </a:r>
            <a:r>
              <a:rPr lang="pl-PL" sz="1600" i="1" dirty="0" smtClean="0">
                <a:latin typeface="Cambria" pitchFamily="18" charset="0"/>
                <a:ea typeface="Calibri" pitchFamily="34" charset="0"/>
                <a:cs typeface="Times New Roman" pitchFamily="18" charset="0"/>
              </a:rPr>
              <a:t> Przy stosowaniu przyjętych zasad (polityki) rachunkowości przyjmuje się założenie, że jednostka będzie kontynuowała w dającej się przewidzieć przyszłości działalność w niezmniejszonym istotnie zakresie, bez postawienia jej wstań likwidacji lub upadłości, chyba że jest to niezgodne ze stanem faktycznym lub prawnym. Ustalając zdolność jednostki do kontynuowania działalności, kierownik jednostki uwzględnia wszystkie informacje dostępne na dzień sporządzenia sprawozdania finansowego, dotyczące dającej się przewidzieć przyszłości, obejmującej okres nie kr</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tszy niż jeden rok od dnia bilansowego.</a:t>
            </a:r>
          </a:p>
          <a:p>
            <a:pPr lvl="0" eaLnBrk="0" fontAlgn="base" hangingPunct="0">
              <a:spcBef>
                <a:spcPct val="0"/>
              </a:spcBef>
              <a:spcAft>
                <a:spcPct val="0"/>
              </a:spcAft>
              <a:buFontTx/>
              <a:buChar char="•"/>
            </a:pPr>
            <a:endParaRPr lang="pl-PL" sz="1600" dirty="0" smtClean="0">
              <a:latin typeface="Arial" pitchFamily="34" charset="0"/>
              <a:cs typeface="Arial" pitchFamily="34" charset="0"/>
            </a:endParaRPr>
          </a:p>
          <a:p>
            <a:pPr lvl="0" eaLnBrk="0" fontAlgn="base" hangingPunct="0">
              <a:spcBef>
                <a:spcPct val="0"/>
              </a:spcBef>
              <a:spcAft>
                <a:spcPct val="0"/>
              </a:spcAft>
            </a:pPr>
            <a:r>
              <a:rPr lang="pl-PL" sz="1600" b="1" dirty="0" smtClean="0">
                <a:latin typeface="Cambria" pitchFamily="18" charset="0"/>
                <a:ea typeface="Calibri" pitchFamily="34" charset="0"/>
                <a:cs typeface="Times New Roman" pitchFamily="18" charset="0"/>
              </a:rPr>
              <a:t>zasada memoriału</a:t>
            </a:r>
            <a:r>
              <a:rPr lang="pl-PL" sz="1600" dirty="0" smtClean="0">
                <a:latin typeface="Cambria" pitchFamily="18" charset="0"/>
                <a:ea typeface="Calibri" pitchFamily="34" charset="0"/>
                <a:cs typeface="Times New Roman" pitchFamily="18" charset="0"/>
              </a:rPr>
              <a:t> (art. 6 ust. 1 ustawy o rachunkowości)</a:t>
            </a:r>
            <a:endParaRPr lang="pl-PL" sz="1600" dirty="0" smtClean="0">
              <a:latin typeface="Arial" pitchFamily="34" charset="0"/>
              <a:cs typeface="Arial" pitchFamily="34" charset="0"/>
            </a:endParaRPr>
          </a:p>
          <a:p>
            <a:pPr lvl="0" eaLnBrk="0" fontAlgn="base" hangingPunct="0">
              <a:spcBef>
                <a:spcPct val="0"/>
              </a:spcBef>
              <a:spcAft>
                <a:spcPct val="0"/>
              </a:spcAft>
            </a:pPr>
            <a:r>
              <a:rPr lang="pl-PL" sz="1600" i="1" dirty="0" smtClean="0">
                <a:latin typeface="Cambria" pitchFamily="18" charset="0"/>
                <a:ea typeface="Calibri" pitchFamily="34" charset="0"/>
                <a:cs typeface="Times New Roman" pitchFamily="18" charset="0"/>
              </a:rPr>
              <a:t>W księgach rachunkowych jednostki należy ująć wszystkie osiągnięte, przypadające na jej</a:t>
            </a:r>
            <a:r>
              <a:rPr lang="pl-PL" sz="1600" b="1" i="1" dirty="0" smtClean="0">
                <a:latin typeface="Cambria" pitchFamily="18" charset="0"/>
                <a:ea typeface="Calibri" pitchFamily="34" charset="0"/>
                <a:cs typeface="Times New Roman" pitchFamily="18" charset="0"/>
              </a:rPr>
              <a:t> </a:t>
            </a:r>
            <a:r>
              <a:rPr lang="pl-PL" sz="1600" i="1" dirty="0" smtClean="0">
                <a:latin typeface="Cambria" pitchFamily="18" charset="0"/>
                <a:ea typeface="Calibri" pitchFamily="34" charset="0"/>
                <a:cs typeface="Times New Roman" pitchFamily="18" charset="0"/>
              </a:rPr>
              <a:t>rzecz przychody i obciążające ją koszty związane z tymi przychodami dotyczące danego roku obrotowego, niezależnie od terminu ich zapłaty.</a:t>
            </a:r>
          </a:p>
          <a:p>
            <a:pPr lvl="0" eaLnBrk="0" fontAlgn="base" hangingPunct="0">
              <a:spcBef>
                <a:spcPct val="0"/>
              </a:spcBef>
              <a:spcAft>
                <a:spcPct val="0"/>
              </a:spcAft>
            </a:pPr>
            <a:endParaRPr lang="pl-PL" sz="1600" dirty="0" smtClean="0">
              <a:latin typeface="Arial" pitchFamily="34" charset="0"/>
              <a:cs typeface="Arial" pitchFamily="34" charset="0"/>
            </a:endParaRPr>
          </a:p>
          <a:p>
            <a:pPr lvl="0" eaLnBrk="0" fontAlgn="base" hangingPunct="0">
              <a:spcBef>
                <a:spcPct val="0"/>
              </a:spcBef>
              <a:spcAft>
                <a:spcPct val="0"/>
              </a:spcAft>
            </a:pPr>
            <a:r>
              <a:rPr lang="pl-PL" sz="1600" b="1" dirty="0" smtClean="0">
                <a:latin typeface="Cambria" pitchFamily="18" charset="0"/>
                <a:ea typeface="Calibri" pitchFamily="34" charset="0"/>
                <a:cs typeface="Times New Roman" pitchFamily="18" charset="0"/>
              </a:rPr>
              <a:t>zasada wsp</a:t>
            </a:r>
            <a:r>
              <a:rPr lang="pl-PL" sz="1600" b="1" dirty="0" smtClean="0">
                <a:ea typeface="Calibri" pitchFamily="34" charset="0"/>
                <a:cs typeface="Times New Roman" pitchFamily="18" charset="0"/>
              </a:rPr>
              <a:t>ó</a:t>
            </a:r>
            <a:r>
              <a:rPr lang="pl-PL" sz="1600" b="1" dirty="0" smtClean="0">
                <a:latin typeface="Cambria" pitchFamily="18" charset="0"/>
                <a:ea typeface="Calibri" pitchFamily="34" charset="0"/>
                <a:cs typeface="Times New Roman" pitchFamily="18" charset="0"/>
              </a:rPr>
              <a:t>łmierności</a:t>
            </a:r>
            <a:r>
              <a:rPr lang="pl-PL" sz="1600" dirty="0" smtClean="0">
                <a:latin typeface="Cambria" pitchFamily="18" charset="0"/>
                <a:ea typeface="Calibri" pitchFamily="34" charset="0"/>
                <a:cs typeface="Times New Roman" pitchFamily="18" charset="0"/>
              </a:rPr>
              <a:t> (art. 6 ust. 2 ustawy o rachunkowości) </a:t>
            </a:r>
            <a:endParaRPr lang="pl-PL" sz="1600" dirty="0" smtClean="0">
              <a:latin typeface="Arial" pitchFamily="34" charset="0"/>
              <a:cs typeface="Arial" pitchFamily="34" charset="0"/>
            </a:endParaRPr>
          </a:p>
          <a:p>
            <a:pPr lvl="0" eaLnBrk="0" fontAlgn="base" hangingPunct="0">
              <a:spcBef>
                <a:spcPct val="0"/>
              </a:spcBef>
              <a:spcAft>
                <a:spcPct val="0"/>
              </a:spcAft>
            </a:pPr>
            <a:r>
              <a:rPr lang="pl-PL" sz="1600" i="1" dirty="0" smtClean="0">
                <a:latin typeface="Cambria" pitchFamily="18" charset="0"/>
                <a:ea typeface="Calibri" pitchFamily="34" charset="0"/>
                <a:cs typeface="Times New Roman" pitchFamily="18" charset="0"/>
              </a:rPr>
              <a:t>Dla zapewnienia wsp</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łmierności przychod</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i związanych z nimi kosztom do aktyw</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lub pasyw</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danego okresu sprawozdawczego zaliczane będą koszty lub przychody dotyczące przyszłych okres</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oraz przypadające na ten okres sprawozdawczy koszty, kt</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re jeszcze nie zostały poniesione.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1643050"/>
            <a:ext cx="9144000" cy="3293209"/>
          </a:xfrm>
          <a:prstGeom prst="rect">
            <a:avLst/>
          </a:prstGeom>
        </p:spPr>
        <p:txBody>
          <a:bodyPr wrap="square">
            <a:spAutoFit/>
          </a:bodyPr>
          <a:lstStyle/>
          <a:p>
            <a:pPr lvl="0" eaLnBrk="0" fontAlgn="base" hangingPunct="0">
              <a:spcBef>
                <a:spcPct val="0"/>
              </a:spcBef>
              <a:spcAft>
                <a:spcPct val="0"/>
              </a:spcAft>
            </a:pPr>
            <a:r>
              <a:rPr lang="pl-PL" sz="1600" b="1" dirty="0" smtClean="0">
                <a:latin typeface="Cambria" pitchFamily="18" charset="0"/>
                <a:ea typeface="Calibri" pitchFamily="34" charset="0"/>
                <a:cs typeface="Times New Roman" pitchFamily="18" charset="0"/>
              </a:rPr>
              <a:t>zasada ostrożnej wyceny</a:t>
            </a:r>
            <a:r>
              <a:rPr lang="pl-PL" sz="1600" dirty="0" smtClean="0">
                <a:latin typeface="Cambria" pitchFamily="18" charset="0"/>
                <a:ea typeface="Calibri" pitchFamily="34" charset="0"/>
                <a:cs typeface="Times New Roman" pitchFamily="18" charset="0"/>
              </a:rPr>
              <a:t> (art. 7 ust. 1 i 2 ustawy o rachunkowości) </a:t>
            </a:r>
            <a:endParaRPr lang="pl-PL" sz="1600" dirty="0" smtClean="0">
              <a:latin typeface="Arial" pitchFamily="34" charset="0"/>
              <a:cs typeface="Arial" pitchFamily="34" charset="0"/>
            </a:endParaRPr>
          </a:p>
          <a:p>
            <a:pPr marL="685800" lvl="1" indent="-228600" eaLnBrk="0" fontAlgn="base" hangingPunct="0">
              <a:spcBef>
                <a:spcPct val="0"/>
              </a:spcBef>
              <a:spcAft>
                <a:spcPct val="0"/>
              </a:spcAft>
              <a:buFont typeface="+mj-lt"/>
              <a:buAutoNum type="arabicPeriod"/>
            </a:pPr>
            <a:r>
              <a:rPr lang="pl-PL" sz="1600" i="1" dirty="0" smtClean="0">
                <a:latin typeface="Cambria" pitchFamily="18" charset="0"/>
                <a:ea typeface="Calibri" pitchFamily="34" charset="0"/>
                <a:cs typeface="Times New Roman" pitchFamily="18" charset="0"/>
              </a:rPr>
              <a:t>Poszczeg</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lne składniki aktyw</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i pasyw</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wycenia się stosując rzeczywiście poniesione na ich nabycie (wytworzenie) ceny (koszty), z zachowaniem zasady ostrożności. W szczeg</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lności należy w tym celu w wyniku finansowym, bez względu na jego wysokość, uwzględnić:</a:t>
            </a:r>
            <a:endParaRPr lang="pl-PL" sz="1600" dirty="0" smtClean="0">
              <a:latin typeface="Arial" pitchFamily="34" charset="0"/>
              <a:cs typeface="Arial" pitchFamily="34" charset="0"/>
            </a:endParaRPr>
          </a:p>
          <a:p>
            <a:pPr marL="1143000" lvl="2" indent="-228600" eaLnBrk="0" fontAlgn="base" hangingPunct="0">
              <a:spcBef>
                <a:spcPct val="0"/>
              </a:spcBef>
              <a:spcAft>
                <a:spcPct val="0"/>
              </a:spcAft>
              <a:buFont typeface="+mj-lt"/>
              <a:buAutoNum type="alphaLcParenR"/>
            </a:pPr>
            <a:r>
              <a:rPr lang="pl-PL" sz="1600" i="1" dirty="0" smtClean="0">
                <a:latin typeface="Cambria" pitchFamily="18" charset="0"/>
                <a:ea typeface="Calibri" pitchFamily="34" charset="0"/>
                <a:cs typeface="Times New Roman" pitchFamily="18" charset="0"/>
              </a:rPr>
              <a:t>zmniejszenia wartości użytkowej lub handlowej składnik</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aktyw</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w tym r</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wnież dokonywane w postaci odpis</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w amortyzacyjnych lub umorzeniowych,</a:t>
            </a:r>
            <a:endParaRPr lang="pl-PL" sz="1600" dirty="0" smtClean="0">
              <a:latin typeface="Arial" pitchFamily="34" charset="0"/>
              <a:cs typeface="Arial" pitchFamily="34" charset="0"/>
            </a:endParaRPr>
          </a:p>
          <a:p>
            <a:pPr marL="1143000" lvl="2" indent="-228600" eaLnBrk="0" fontAlgn="base" hangingPunct="0">
              <a:spcBef>
                <a:spcPct val="0"/>
              </a:spcBef>
              <a:spcAft>
                <a:spcPct val="0"/>
              </a:spcAft>
              <a:buFont typeface="+mj-lt"/>
              <a:buAutoNum type="alphaLcParenR"/>
            </a:pPr>
            <a:r>
              <a:rPr lang="pl-PL" sz="1600" i="1" dirty="0" smtClean="0">
                <a:latin typeface="Cambria" pitchFamily="18" charset="0"/>
                <a:ea typeface="Calibri" pitchFamily="34" charset="0"/>
                <a:cs typeface="Times New Roman" pitchFamily="18" charset="0"/>
              </a:rPr>
              <a:t>skreślony,</a:t>
            </a:r>
            <a:endParaRPr lang="pl-PL" sz="1600" dirty="0" smtClean="0">
              <a:latin typeface="Arial" pitchFamily="34" charset="0"/>
              <a:cs typeface="Arial" pitchFamily="34" charset="0"/>
            </a:endParaRPr>
          </a:p>
          <a:p>
            <a:pPr marL="1143000" lvl="2" indent="-228600" eaLnBrk="0" fontAlgn="base" hangingPunct="0">
              <a:spcBef>
                <a:spcPct val="0"/>
              </a:spcBef>
              <a:spcAft>
                <a:spcPct val="0"/>
              </a:spcAft>
              <a:buFont typeface="+mj-lt"/>
              <a:buAutoNum type="alphaLcParenR"/>
            </a:pPr>
            <a:r>
              <a:rPr lang="pl-PL" sz="1600" i="1" dirty="0" smtClean="0">
                <a:latin typeface="Cambria" pitchFamily="18" charset="0"/>
                <a:ea typeface="Calibri" pitchFamily="34" charset="0"/>
                <a:cs typeface="Times New Roman" pitchFamily="18" charset="0"/>
              </a:rPr>
              <a:t>wyłącznie niewątpliwe pozostałe przychody operacyjne i zyski nadzwyczajne,</a:t>
            </a:r>
            <a:endParaRPr lang="pl-PL" sz="1600" dirty="0" smtClean="0">
              <a:latin typeface="Arial" pitchFamily="34" charset="0"/>
              <a:cs typeface="Arial" pitchFamily="34" charset="0"/>
            </a:endParaRPr>
          </a:p>
          <a:p>
            <a:pPr marL="1143000" lvl="2" indent="-228600" eaLnBrk="0" fontAlgn="base" hangingPunct="0">
              <a:spcBef>
                <a:spcPct val="0"/>
              </a:spcBef>
              <a:spcAft>
                <a:spcPct val="0"/>
              </a:spcAft>
              <a:buFont typeface="+mj-lt"/>
              <a:buAutoNum type="alphaLcParenR"/>
            </a:pPr>
            <a:r>
              <a:rPr lang="pl-PL" sz="1600" i="1" dirty="0" smtClean="0">
                <a:latin typeface="Cambria" pitchFamily="18" charset="0"/>
                <a:ea typeface="Calibri" pitchFamily="34" charset="0"/>
                <a:cs typeface="Times New Roman" pitchFamily="18" charset="0"/>
              </a:rPr>
              <a:t>wszystkie poniesione pozostałe koszty operacyjne i straty nadzwyczajne,</a:t>
            </a:r>
            <a:endParaRPr lang="pl-PL" sz="1600" dirty="0" smtClean="0">
              <a:latin typeface="Arial" pitchFamily="34" charset="0"/>
              <a:cs typeface="Arial" pitchFamily="34" charset="0"/>
            </a:endParaRPr>
          </a:p>
          <a:p>
            <a:pPr marL="1143000" lvl="2" indent="-228600" eaLnBrk="0" fontAlgn="base" hangingPunct="0">
              <a:spcBef>
                <a:spcPct val="0"/>
              </a:spcBef>
              <a:spcAft>
                <a:spcPct val="0"/>
              </a:spcAft>
              <a:buFont typeface="+mj-lt"/>
              <a:buAutoNum type="alphaLcParenR"/>
            </a:pPr>
            <a:r>
              <a:rPr lang="pl-PL" sz="1600" i="1" dirty="0" smtClean="0">
                <a:latin typeface="Cambria" pitchFamily="18" charset="0"/>
                <a:ea typeface="Calibri" pitchFamily="34" charset="0"/>
                <a:cs typeface="Times New Roman" pitchFamily="18" charset="0"/>
              </a:rPr>
              <a:t>rezerwy na znane jednostce ryzyko, grożące straty oraz skutki innych zdarzeń.</a:t>
            </a:r>
            <a:endParaRPr lang="pl-PL" sz="1600" dirty="0" smtClean="0">
              <a:latin typeface="Arial" pitchFamily="34" charset="0"/>
              <a:cs typeface="Arial" pitchFamily="34" charset="0"/>
            </a:endParaRPr>
          </a:p>
          <a:p>
            <a:pPr marL="685800" lvl="1" indent="-228600" eaLnBrk="0" fontAlgn="base" hangingPunct="0">
              <a:spcBef>
                <a:spcPct val="0"/>
              </a:spcBef>
              <a:spcAft>
                <a:spcPct val="0"/>
              </a:spcAft>
              <a:buFont typeface="+mj-lt"/>
              <a:buAutoNum type="arabicPeriod"/>
            </a:pPr>
            <a:r>
              <a:rPr lang="pl-PL" sz="1600" i="1" dirty="0" smtClean="0">
                <a:latin typeface="Cambria" pitchFamily="18" charset="0"/>
                <a:ea typeface="Calibri" pitchFamily="34" charset="0"/>
                <a:cs typeface="Times New Roman" pitchFamily="18" charset="0"/>
              </a:rPr>
              <a:t>Zdarzenia, o kt</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rych mowa w ust. 1, należy uwzględnić także wtedy, gdy zostaną one ujawnione między dniem bilansowym a dniem, w kt</a:t>
            </a:r>
            <a:r>
              <a:rPr lang="pl-PL" sz="1600" i="1" dirty="0" smtClean="0">
                <a:ea typeface="Calibri" pitchFamily="34" charset="0"/>
                <a:cs typeface="Times New Roman" pitchFamily="18" charset="0"/>
              </a:rPr>
              <a:t>ó</a:t>
            </a:r>
            <a:r>
              <a:rPr lang="pl-PL" sz="1600" i="1" dirty="0" smtClean="0">
                <a:latin typeface="Cambria" pitchFamily="18" charset="0"/>
                <a:ea typeface="Calibri" pitchFamily="34" charset="0"/>
                <a:cs typeface="Times New Roman" pitchFamily="18" charset="0"/>
              </a:rPr>
              <a:t>rym rzeczywiście następuje zamknięcie ksiąg rachunkowych.</a:t>
            </a:r>
            <a:endParaRPr lang="pl-PL" sz="1600"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85728"/>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Co powinien zawierać dokument zwany polityką rachunkowości? Jakie są elementy polityki</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rachunkowości?</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Opisane w polityce rachunkowości danej organizacji zasady finansowe określają m.in. plan kont, sposób obiegu, przechowywania i archiwizacji dokumentacji finansowej, sposób amortyzowania środków trwałych, informacje o sposobie księgowania kosztów przynależących do roku poprzedniego, a realizowanych w roku następnym itd. W szczególności powinny znaleźć się tam następujące informacje: </a:t>
            </a:r>
          </a:p>
          <a:p>
            <a:pPr lvl="1" eaLnBrk="0" fontAlgn="base" hangingPunct="0">
              <a:spcBef>
                <a:spcPct val="0"/>
              </a:spcBef>
              <a:spcAft>
                <a:spcPct val="0"/>
              </a:spcAft>
              <a:buFont typeface="Arial" pitchFamily="34" charset="0"/>
              <a:buChar char="•"/>
            </a:pPr>
            <a:r>
              <a:rPr lang="pl-PL" sz="1600" dirty="0" smtClean="0">
                <a:latin typeface="Cambria" pitchFamily="18" charset="0"/>
                <a:ea typeface="Calibri" pitchFamily="34" charset="0"/>
                <a:cs typeface="Times New Roman" pitchFamily="18" charset="0"/>
              </a:rPr>
              <a:t> </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jaki jest nasz rok obrotowy i jego okresy sprawozdawcze;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podział kosztów na działalność programową i administracyjną;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dokumentowanie operacji dowodami księgowymi;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sposób inwentaryzacji;</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archiwizacja dokumentów i okres ich przechowywania; udostępnianie danych oraz dokumentów osobom trzecim; zasady amortyzacji;</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sposób prowadzenia ksiąg rachunkowych (wykaz kont księgi głównej oraz ewidencji analitycznej czyli plan kont);</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metody prowadzenia ewidencji zapasów;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zasady wyceny aktywów i pasywów oraz ustalenia wyniku finansowego;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opis systemu przetwarzania danych (przy korzystaniu z systemów komputerowych) oraz system</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Tx/>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zabezpieczania dokumentów.</a:t>
            </a:r>
          </a:p>
          <a:p>
            <a:pPr lvl="1" eaLnBrk="0" fontAlgn="base" hangingPunct="0">
              <a:spcBef>
                <a:spcPct val="0"/>
              </a:spcBef>
              <a:spcAft>
                <a:spcPct val="0"/>
              </a:spcAf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W  polityce rachunkowości powinna zostać także wskazana osoba odpowiedzialna za przestrzeganie wszystkich procedur określonych w polityce rachunkowej organizacji i odpowiednich przepisach. Każda liana zasad powinna znaleźć się w aneksie, podpisanym przez osoby do tego upoważnione.</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ChangeArrowheads="1"/>
          </p:cNvSpPr>
          <p:nvPr/>
        </p:nvSpPr>
        <p:spPr bwMode="auto">
          <a:xfrm>
            <a:off x="0" y="0"/>
            <a:ext cx="9144000" cy="65710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pl-PL" sz="1400" b="1" dirty="0" smtClean="0">
                <a:latin typeface="Cambria" pitchFamily="18" charset="0"/>
                <a:ea typeface="Calibri" pitchFamily="34" charset="0"/>
                <a:cs typeface="Times New Roman" pitchFamily="18" charset="0"/>
              </a:rPr>
              <a:t>Plan kont</a:t>
            </a:r>
          </a:p>
          <a:p>
            <a:pPr lvl="0" fontAlgn="base">
              <a:spcBef>
                <a:spcPct val="0"/>
              </a:spcBef>
              <a:spcAft>
                <a:spcPct val="0"/>
              </a:spcAft>
            </a:pP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Zespół O - majątek trwały</a:t>
            </a:r>
          </a:p>
          <a:p>
            <a:pPr lvl="0" eaLnBrk="0" fontAlgn="base" hangingPunct="0">
              <a:spcBef>
                <a:spcPct val="0"/>
              </a:spcBef>
              <a:spcAft>
                <a:spcPct val="0"/>
              </a:spcAft>
            </a:pP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010 - 015 - konta środków trwałych</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nieruchomości, maszyny, środki transportu)</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020 - 025 - konta wartości niematerialnych i prawnych</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praw autorskich, praw do patentów, projektów, specjalistycznych pro komputerowych)</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070 - 075 - konta umorzeń środków trwałych i wartości niematerialnych i prawnych</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(odpisy umorzeniowe)</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080 - 085 - konta inwestycji</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(inwestycje związane z budową, montażem lub zakupem środków trwałych)</a:t>
            </a:r>
          </a:p>
          <a:p>
            <a:pPr lvl="0" eaLnBrk="0" fontAlgn="base" hangingPunct="0">
              <a:spcBef>
                <a:spcPct val="0"/>
              </a:spcBef>
              <a:spcAft>
                <a:spcPct val="0"/>
              </a:spcAft>
            </a:pP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Zespół 1 - środki pieniężne </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100 - konto kasy</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gotówki w kasie)</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130 - konto bieżącego rachunku bankowego </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operacji na rachunku bankowym)</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131 - konto pomocniczego rachunku bankowego</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operacji na rachunku bankowym, wydzielonym do obsługi konkretnego programu)</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135 - konto walutowe</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operacji na koncie walutowym)</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137 - konto lokat bankowych</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lokat na rachunkach bankowych)</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145 - konto środki pieniężne w drodze</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przepływu środków np. z kasy do banku, jeśli przepływ ten trwa dłużej niż jeden dzień)</a:t>
            </a:r>
          </a:p>
          <a:p>
            <a:pPr lvl="0" eaLnBrk="0" fontAlgn="base" hangingPunct="0">
              <a:spcBef>
                <a:spcPct val="0"/>
              </a:spcBef>
              <a:spcAft>
                <a:spcPct val="0"/>
              </a:spcAft>
            </a:pPr>
            <a:endParaRPr lang="pl-PL" sz="1100" dirty="0" smtClean="0">
              <a:latin typeface="Cambria" pitchFamily="18" charset="0"/>
              <a:ea typeface="Times New Roman" pitchFamily="18" charset="0"/>
              <a:cs typeface="MS Reference Sans Serif"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Zespół 2 - rozrachunki i roszczenia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201 - konto rozrachunków z odbiorcami </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(należności z tytułu np. udzielonych I nierozliczonych dotacji)</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202 - konto rozrachunków z dostawcami </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(zobowiązania z tytułu usług, dostaw itp.)</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220 - konto rozrachunków z budżetem państwa</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(zobowiązania z tyt. składek ZUS, zaliczek na PDOF, itp.,)</a:t>
            </a:r>
          </a:p>
          <a:p>
            <a:pPr lvl="0" eaLnBrk="0" fontAlgn="base" hangingPunct="0">
              <a:spcBef>
                <a:spcPct val="0"/>
              </a:spcBef>
              <a:spcAft>
                <a:spcPct val="0"/>
              </a:spcAft>
            </a:pPr>
            <a:r>
              <a:rPr lang="pl-PL" sz="1100" b="1" dirty="0" smtClean="0">
                <a:solidFill>
                  <a:prstClr val="black"/>
                </a:solidFill>
                <a:latin typeface="Cambria" pitchFamily="18" charset="0"/>
                <a:ea typeface="Times New Roman" pitchFamily="18" charset="0"/>
                <a:cs typeface="MS Reference Sans Serif" pitchFamily="34" charset="0"/>
              </a:rPr>
              <a:t>230 - konto rozrachunków z pracownikami z tytułu wynagrodzeń</a:t>
            </a:r>
            <a:endParaRPr lang="pl-PL" sz="1100" dirty="0" smtClean="0">
              <a:solidFill>
                <a:prstClr val="black"/>
              </a:solidFill>
              <a:latin typeface="Cambria" pitchFamily="18" charset="0"/>
              <a:cs typeface="Arial" pitchFamily="34" charset="0"/>
            </a:endParaRPr>
          </a:p>
          <a:p>
            <a:pPr lvl="0" eaLnBrk="0" fontAlgn="base" hangingPunct="0">
              <a:spcBef>
                <a:spcPct val="0"/>
              </a:spcBef>
              <a:spcAft>
                <a:spcPct val="0"/>
              </a:spcAft>
            </a:pPr>
            <a:r>
              <a:rPr lang="pl-PL" sz="1100" dirty="0" smtClean="0">
                <a:solidFill>
                  <a:prstClr val="black"/>
                </a:solidFill>
                <a:latin typeface="Cambria" pitchFamily="18" charset="0"/>
                <a:ea typeface="Times New Roman" pitchFamily="18" charset="0"/>
                <a:cs typeface="MS Reference Sans Serif" pitchFamily="34" charset="0"/>
              </a:rPr>
              <a:t>(ewidencja rozrachunków z pracownikami otrzymującymi wynagrodzenie. Zalecane jest utworzenie kont analitycznych dla każdego z pracowników oraz odrębnie dla osób zatrudnianych na umowę zlecenia I o dzieło)</a:t>
            </a:r>
            <a:endParaRPr lang="pl-PL" sz="1100" dirty="0" smtClean="0">
              <a:solidFill>
                <a:prstClr val="black"/>
              </a:solidFill>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118847"/>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pl-PL" sz="1100" b="1" dirty="0" smtClean="0">
                <a:solidFill>
                  <a:prstClr val="black"/>
                </a:solidFill>
                <a:latin typeface="Cambria" pitchFamily="18" charset="0"/>
                <a:ea typeface="Times New Roman" pitchFamily="18" charset="0"/>
                <a:cs typeface="MS Reference Sans Serif" pitchFamily="34" charset="0"/>
              </a:rPr>
              <a:t>232 - konto pozostałych rozrachunków z pracownikami</a:t>
            </a:r>
            <a:endParaRPr lang="pl-PL" sz="1100" dirty="0" smtClean="0">
              <a:solidFill>
                <a:prstClr val="black"/>
              </a:solidFill>
              <a:latin typeface="Cambria" pitchFamily="18" charset="0"/>
              <a:cs typeface="Arial" pitchFamily="34" charset="0"/>
            </a:endParaRPr>
          </a:p>
          <a:p>
            <a:pPr lvl="0" eaLnBrk="0" fontAlgn="base" hangingPunct="0">
              <a:spcBef>
                <a:spcPct val="0"/>
              </a:spcBef>
              <a:spcAft>
                <a:spcPct val="0"/>
              </a:spcAft>
            </a:pPr>
            <a:r>
              <a:rPr lang="pl-PL" sz="1100" dirty="0" smtClean="0">
                <a:solidFill>
                  <a:prstClr val="black"/>
                </a:solidFill>
                <a:latin typeface="Cambria" pitchFamily="18" charset="0"/>
                <a:ea typeface="Times New Roman" pitchFamily="18" charset="0"/>
                <a:cs typeface="MS Reference Sans Serif" pitchFamily="34" charset="0"/>
              </a:rPr>
              <a:t>(ewidencja pozostałych rozrachunków np. zaliczek pobranych przez pracowników na zakup materiałów) </a:t>
            </a:r>
            <a:endParaRPr lang="pl-PL" sz="1100" b="1" dirty="0" smtClean="0">
              <a:solidFill>
                <a:prstClr val="black"/>
              </a:solidFill>
              <a:latin typeface="Cambria" pitchFamily="18" charset="0"/>
              <a:ea typeface="Times New Roman" pitchFamily="18" charset="0"/>
              <a:cs typeface="MS Reference Sans Serif" pitchFamily="34" charset="0"/>
            </a:endParaRPr>
          </a:p>
          <a:p>
            <a:pPr lvl="0" eaLnBrk="0" fontAlgn="base" hangingPunct="0">
              <a:spcBef>
                <a:spcPct val="0"/>
              </a:spcBef>
              <a:spcAft>
                <a:spcPct val="0"/>
              </a:spcAft>
            </a:pPr>
            <a:r>
              <a:rPr lang="pl-PL" sz="1100" b="1" dirty="0" smtClean="0">
                <a:solidFill>
                  <a:prstClr val="black"/>
                </a:solidFill>
                <a:latin typeface="Cambria" pitchFamily="18" charset="0"/>
                <a:ea typeface="Times New Roman" pitchFamily="18" charset="0"/>
                <a:cs typeface="MS Reference Sans Serif" pitchFamily="34" charset="0"/>
              </a:rPr>
              <a:t>235 - konto rozrachunków z wolontariuszami</a:t>
            </a:r>
            <a:endParaRPr lang="pl-PL" sz="1100" dirty="0" smtClean="0">
              <a:latin typeface="Cambria" pitchFamily="18" charset="0"/>
              <a:ea typeface="Times New Roman" pitchFamily="18" charset="0"/>
              <a:cs typeface="MS Reference Sans Serif" pitchFamily="34" charset="0"/>
            </a:endParaRPr>
          </a:p>
          <a:p>
            <a:pPr lvl="0" eaLnBrk="0" fontAlgn="base" hangingPunct="0">
              <a:spcBef>
                <a:spcPct val="0"/>
              </a:spcBef>
              <a:spcAft>
                <a:spcPct val="0"/>
              </a:spcAft>
            </a:pPr>
            <a:r>
              <a:rPr lang="pl-PL" sz="1100" dirty="0" smtClean="0">
                <a:solidFill>
                  <a:prstClr val="black"/>
                </a:solidFill>
                <a:latin typeface="Cambria" pitchFamily="18" charset="0"/>
                <a:ea typeface="Times New Roman" pitchFamily="18" charset="0"/>
                <a:cs typeface="MS Reference Sans Serif" pitchFamily="34" charset="0"/>
              </a:rPr>
              <a:t>(ewidencja i rozliczenie zaliczek pobranych przez wolontariuszy) </a:t>
            </a:r>
            <a:endParaRPr lang="pl-PL" sz="1100" dirty="0" smtClean="0">
              <a:solidFill>
                <a:prstClr val="black"/>
              </a:solidFill>
              <a:latin typeface="Cambria" pitchFamily="18" charset="0"/>
              <a:cs typeface="Arial" pitchFamily="34" charset="0"/>
            </a:endParaRPr>
          </a:p>
          <a:p>
            <a:pPr lvl="0" eaLnBrk="0" fontAlgn="base" hangingPunct="0">
              <a:spcBef>
                <a:spcPct val="0"/>
              </a:spcBef>
              <a:spcAft>
                <a:spcPct val="0"/>
              </a:spcAft>
            </a:pPr>
            <a:r>
              <a:rPr lang="pl-PL" sz="1100" b="1" dirty="0" smtClean="0">
                <a:solidFill>
                  <a:prstClr val="black"/>
                </a:solidFill>
                <a:latin typeface="Cambria" pitchFamily="18" charset="0"/>
                <a:ea typeface="Times New Roman" pitchFamily="18" charset="0"/>
                <a:cs typeface="MS Reference Sans Serif" pitchFamily="34" charset="0"/>
              </a:rPr>
              <a:t>240 - pozostałe rozrachunki </a:t>
            </a:r>
            <a:endParaRPr lang="pl-PL" sz="1100" dirty="0" smtClean="0">
              <a:solidFill>
                <a:prstClr val="black"/>
              </a:solidFill>
              <a:latin typeface="Cambria" pitchFamily="18" charset="0"/>
              <a:cs typeface="Arial" pitchFamily="34" charset="0"/>
            </a:endParaRPr>
          </a:p>
          <a:p>
            <a:pPr lvl="0" eaLnBrk="0" fontAlgn="base" hangingPunct="0">
              <a:spcBef>
                <a:spcPct val="0"/>
              </a:spcBef>
              <a:spcAft>
                <a:spcPct val="0"/>
              </a:spcAft>
            </a:pPr>
            <a:r>
              <a:rPr lang="pl-PL" sz="1100" dirty="0" smtClean="0">
                <a:solidFill>
                  <a:prstClr val="black"/>
                </a:solidFill>
                <a:latin typeface="Cambria" pitchFamily="18" charset="0"/>
                <a:ea typeface="Times New Roman" pitchFamily="18" charset="0"/>
                <a:cs typeface="MS Reference Sans Serif" pitchFamily="34" charset="0"/>
              </a:rPr>
              <a:t>(ewidencja rozrachunków, niewymienionych wyżej)</a:t>
            </a:r>
          </a:p>
          <a:p>
            <a:pPr marL="0" marR="0" lvl="0" indent="0" algn="l" defTabSz="914400" rtl="0" eaLnBrk="1" fontAlgn="base" latinLnBrk="0" hangingPunct="1">
              <a:lnSpc>
                <a:spcPct val="100000"/>
              </a:lnSpc>
              <a:spcBef>
                <a:spcPct val="0"/>
              </a:spcBef>
              <a:spcAft>
                <a:spcPct val="0"/>
              </a:spcAft>
              <a:buClrTx/>
              <a:buSzTx/>
              <a:buFontTx/>
              <a:buNone/>
              <a:tabLst/>
            </a:pPr>
            <a:endParaRPr lang="pl-PL" sz="1100" b="1" dirty="0" smtClean="0">
              <a:latin typeface="Cambria" pitchFamily="18" charset="0"/>
              <a:ea typeface="Times New Roman" pitchFamily="18" charset="0"/>
              <a:cs typeface="MS Reference Sans Serif"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Zespół 5 - koszty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500 - konto kosztów programowych</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(ewidencja kosztów dotyczących statutowej działalności programowej organizacji z podziałem na działalność odpłatną i nieodpłatną)</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Bardzo ważne jest, by w ramach tego konta utworzyć takie konta analityczne, bądź kolejne konta syntetyczne, które pozwolą na wyodrębnienie kosztów programowych zgodnie z naszymi potrzebami np. podział kosztów według źródeł finansowania lub realizowanych programów oraz pozycji budżetowych zawartych w formularzach rozliczeniowych dla darczyńców.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konto kosztów administracyjnych</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(służy do ewidencji kosztów zakwalifikowanych jako administracyjne z podziałem na kategorie określone przez Ministra Finansów wg pozycji z rachunku zysków I strat)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550 - 1 - zużycie materiałów i energii </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(koszty materiałów biurowych i zużycia energii)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550 - 2 - usługi obce</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(koszty usług obcych, takich jak usługi pocztowe, bankowe, telekomunikacyjne, najmu i inne)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550 - 3 - podatki i opłaty</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(koszty opłat skarbowych, podatku od nieruchomości 1 innych)</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550 - 4 - wynagrodzenia i świadczenia na rzecz pracowników</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(koszty wynagrodzeń, w tym etaty, zlecenia, umowy o dzieło oraz składki ZUS, odpisy na Zakładowy Fundusz Świadczeń Socjalnych 1 pozostałe świadczenia)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550 - 5 - amortyzacja</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(ewidencja kosztów amortyzacji rzeczowego majątku trwałego i wartości niematerialnych i prawnych)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550 - 6 - pozostałe koszty administracyjne </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(koszty, które nie kwalifikują się do powyższych kategorii) </a:t>
            </a:r>
          </a:p>
          <a:p>
            <a:pPr marL="0" marR="0" lvl="0" indent="0" algn="l" defTabSz="914400" rtl="0" eaLnBrk="0" fontAlgn="base" latinLnBrk="0" hangingPunct="0">
              <a:lnSpc>
                <a:spcPct val="100000"/>
              </a:lnSpc>
              <a:spcBef>
                <a:spcPct val="0"/>
              </a:spcBef>
              <a:spcAft>
                <a:spcPct val="0"/>
              </a:spcAft>
              <a:buClrTx/>
              <a:buSzTx/>
              <a:buFontTx/>
              <a:buNone/>
              <a:tabLst/>
            </a:pPr>
            <a:endParaRPr lang="pl-PL" sz="1100" dirty="0" smtClean="0">
              <a:latin typeface="Cambria" pitchFamily="18" charset="0"/>
              <a:ea typeface="Times New Roman" pitchFamily="18" charset="0"/>
              <a:cs typeface="MS Reference Sans Serif"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Zespół 6 - rozliczenia międzyokresowe kosztów </a:t>
            </a:r>
          </a:p>
          <a:p>
            <a:pPr lvl="0" eaLnBrk="0" fontAlgn="base" hangingPunct="0">
              <a:spcBef>
                <a:spcPct val="0"/>
              </a:spcBef>
              <a:spcAft>
                <a:spcPct val="0"/>
              </a:spcAft>
            </a:pP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640 - konto rozliczeń międzyokresowych czynnych </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kosztów poniesionych w okresie sprawozdawczym, dotyczących późniejszego okresu) </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b="1" dirty="0" smtClean="0">
                <a:latin typeface="Cambria" pitchFamily="18" charset="0"/>
                <a:ea typeface="Times New Roman" pitchFamily="18" charset="0"/>
                <a:cs typeface="MS Reference Sans Serif" pitchFamily="34" charset="0"/>
              </a:rPr>
              <a:t>641 - konto rozliczeń międzyokresowych biernych </a:t>
            </a:r>
            <a:endParaRPr lang="pl-PL" sz="1100" dirty="0" smtClean="0">
              <a:latin typeface="Cambria" pitchFamily="18" charset="0"/>
              <a:cs typeface="Arial" pitchFamily="34" charset="0"/>
            </a:endParaRPr>
          </a:p>
          <a:p>
            <a:pPr lvl="0" eaLnBrk="0" fontAlgn="base" hangingPunct="0">
              <a:spcBef>
                <a:spcPct val="0"/>
              </a:spcBef>
              <a:spcAft>
                <a:spcPct val="0"/>
              </a:spcAft>
            </a:pPr>
            <a:r>
              <a:rPr lang="pl-PL" sz="1100" dirty="0" smtClean="0">
                <a:latin typeface="Cambria" pitchFamily="18" charset="0"/>
                <a:ea typeface="Times New Roman" pitchFamily="18" charset="0"/>
                <a:cs typeface="MS Reference Sans Serif" pitchFamily="34" charset="0"/>
              </a:rPr>
              <a:t>(ewidencja kosztów dotyczących bieżącego okresu, ale jeszcze nieponiesionych)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142900"/>
            <a:ext cx="9144000" cy="72019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l-PL" sz="1100" b="1" dirty="0" smtClean="0">
                <a:latin typeface="Cambria" pitchFamily="18" charset="0"/>
              </a:rPr>
              <a:t>Zespół 7 - przychody i koszty ich osiągnięcia </a:t>
            </a:r>
          </a:p>
          <a:p>
            <a:endParaRPr lang="pl-PL" sz="1100" dirty="0" smtClean="0">
              <a:latin typeface="Cambria" pitchFamily="18" charset="0"/>
            </a:endParaRPr>
          </a:p>
          <a:p>
            <a:r>
              <a:rPr lang="pl-PL" sz="1100" b="1" dirty="0" smtClean="0">
                <a:latin typeface="Cambria" pitchFamily="18" charset="0"/>
              </a:rPr>
              <a:t>700 - konto przychodów statutowych</a:t>
            </a:r>
            <a:endParaRPr lang="pl-PL" sz="1100" dirty="0" smtClean="0">
              <a:latin typeface="Cambria" pitchFamily="18" charset="0"/>
            </a:endParaRPr>
          </a:p>
          <a:p>
            <a:r>
              <a:rPr lang="pl-PL" sz="1100" dirty="0" smtClean="0">
                <a:latin typeface="Cambria" pitchFamily="18" charset="0"/>
              </a:rPr>
              <a:t>(służy do ewidencji przychodów statutowych, takich Jak np. dotacje, darowizny i przychody z odpłatnej działalności statutowej)</a:t>
            </a:r>
          </a:p>
          <a:p>
            <a:r>
              <a:rPr lang="pl-PL" sz="1100" dirty="0" smtClean="0">
                <a:latin typeface="Cambria" pitchFamily="18" charset="0"/>
              </a:rPr>
              <a:t>Do konta przychodów statutowych dobrze jest utworzyć konta analityczne z podziałem na poszczególne źródła finansowania, np. 700-1 osoby prywatne, 700-2 organizacje pozarządowe, 700-3 firmy prywatne, 700-4 źródła publiczne, Itd. z możliwością rozwijania analityki tak, aby można było śledzić wysokość wpłat poszczególnych darczyńców. W przypadku stowarzyszeń należy utworzyć też konto analityczne, na którym księgowane będą składki członkowskie - kwotę składek trzeba wykazać w rachunku zysków i strat. </a:t>
            </a:r>
          </a:p>
          <a:p>
            <a:r>
              <a:rPr lang="pl-PL" sz="1100" b="1" dirty="0" smtClean="0">
                <a:latin typeface="Cambria" pitchFamily="18" charset="0"/>
              </a:rPr>
              <a:t>751 - konto przychodów finansowych </a:t>
            </a:r>
            <a:endParaRPr lang="pl-PL" sz="1100" dirty="0" smtClean="0">
              <a:latin typeface="Cambria" pitchFamily="18" charset="0"/>
            </a:endParaRPr>
          </a:p>
          <a:p>
            <a:r>
              <a:rPr lang="pl-PL" sz="1100" dirty="0" smtClean="0">
                <a:latin typeface="Cambria" pitchFamily="18" charset="0"/>
              </a:rPr>
              <a:t>(na koncie tym ujmowane są uzyskane odsetki bankowe, dodatnie różnice kursowe i Inne przychody finansowe)</a:t>
            </a:r>
          </a:p>
          <a:p>
            <a:r>
              <a:rPr lang="pl-PL" sz="1100" b="1" dirty="0" smtClean="0">
                <a:latin typeface="Cambria" pitchFamily="18" charset="0"/>
              </a:rPr>
              <a:t>752 - konto kosztów finansowych</a:t>
            </a:r>
            <a:endParaRPr lang="pl-PL" sz="1100" dirty="0" smtClean="0">
              <a:latin typeface="Cambria" pitchFamily="18" charset="0"/>
            </a:endParaRPr>
          </a:p>
          <a:p>
            <a:r>
              <a:rPr lang="pl-PL" sz="1100" dirty="0" smtClean="0">
                <a:latin typeface="Cambria" pitchFamily="18" charset="0"/>
              </a:rPr>
              <a:t>(służy do ewidencji odsetek od pożyczek i kredytów oraz ujemnych różnic kursowych i pozostałych kosztów finansowych)</a:t>
            </a:r>
            <a:endPar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761 -  konto pozostałych przychodów operacyjnych</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(pozostałe przychody niezwiązane bezpośrednio z działalnością organizacji, np. z likwidacji 1 sprzedaży środków trwałych)</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762 - konto pozostałych kosztów operacyjnych</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(pozostałe koszty niezwiązane bezpośrednio z działalnością organizacji) </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771 - konto zysków nadzwyczajnych </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(na koncie ujmowane są zyski związane z losowymi zdarzeniami, niezakwalifikowane do pozostałych</a:t>
            </a:r>
            <a:r>
              <a:rPr lang="pl-PL" sz="1100" dirty="0" smtClean="0">
                <a:latin typeface="Cambria" pitchFamily="18" charset="0"/>
                <a:ea typeface="Times New Roman" pitchFamily="18" charset="0"/>
                <a:cs typeface="Arial" pitchFamily="34" charset="0"/>
              </a:rPr>
              <a:t> </a:t>
            </a: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przychodów)</a:t>
            </a: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b="1"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772 - konto strat nadzwyczajnych</a:t>
            </a:r>
            <a:endParaRPr kumimoji="0" lang="pl-PL" sz="11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100" i="0" u="none" strike="noStrike" cap="none" normalizeH="0" baseline="0" dirty="0" smtClean="0">
                <a:ln>
                  <a:noFill/>
                </a:ln>
                <a:solidFill>
                  <a:schemeClr val="tx1"/>
                </a:solidFill>
                <a:effectLst/>
                <a:latin typeface="Cambria" pitchFamily="18" charset="0"/>
                <a:ea typeface="Times New Roman" pitchFamily="18" charset="0"/>
                <a:cs typeface="MS Reference Sans Serif" pitchFamily="34" charset="0"/>
              </a:rPr>
              <a:t>(na koncie ujmowane są straty dotyczące niepowtarzalnych zdarzeń, niezakwalifikowane do pozostałych przychodów)</a:t>
            </a:r>
          </a:p>
          <a:p>
            <a:pPr marL="0" marR="0" lvl="0" indent="0" algn="l" defTabSz="914400" rtl="0" eaLnBrk="0" fontAlgn="base" latinLnBrk="0" hangingPunct="0">
              <a:lnSpc>
                <a:spcPct val="100000"/>
              </a:lnSpc>
              <a:spcBef>
                <a:spcPct val="0"/>
              </a:spcBef>
              <a:spcAft>
                <a:spcPct val="0"/>
              </a:spcAft>
              <a:buClrTx/>
              <a:buSzTx/>
              <a:buFontTx/>
              <a:buNone/>
              <a:tabLst/>
            </a:pPr>
            <a:endParaRPr lang="pl-PL" sz="1100" dirty="0" smtClean="0">
              <a:latin typeface="Cambria" pitchFamily="18" charset="0"/>
              <a:cs typeface="Arial" pitchFamily="34" charset="0"/>
            </a:endParaRPr>
          </a:p>
          <a:p>
            <a:r>
              <a:rPr lang="pl-PL" sz="1100" b="1" dirty="0" smtClean="0">
                <a:latin typeface="Cambria" pitchFamily="18" charset="0"/>
              </a:rPr>
              <a:t>Zespół 8 - fundusze, rezerwy i wynik finansowy </a:t>
            </a:r>
          </a:p>
          <a:p>
            <a:endParaRPr lang="pl-PL" sz="1100" dirty="0" smtClean="0">
              <a:latin typeface="Cambria" pitchFamily="18" charset="0"/>
            </a:endParaRPr>
          </a:p>
          <a:p>
            <a:r>
              <a:rPr lang="pl-PL" sz="1100" b="1" dirty="0" smtClean="0">
                <a:latin typeface="Cambria" pitchFamily="18" charset="0"/>
              </a:rPr>
              <a:t>800 - konto funduszu statutowego</a:t>
            </a:r>
            <a:endParaRPr lang="pl-PL" sz="1100" dirty="0" smtClean="0">
              <a:latin typeface="Cambria" pitchFamily="18" charset="0"/>
            </a:endParaRPr>
          </a:p>
          <a:p>
            <a:r>
              <a:rPr lang="pl-PL" sz="1100" dirty="0" smtClean="0">
                <a:latin typeface="Cambria" pitchFamily="18" charset="0"/>
              </a:rPr>
              <a:t>(stan tego konta przedstawia wysokość funduszu statutowego organizacji) </a:t>
            </a:r>
          </a:p>
          <a:p>
            <a:r>
              <a:rPr lang="pl-PL" sz="1100" b="1" dirty="0" smtClean="0">
                <a:latin typeface="Cambria" pitchFamily="18" charset="0"/>
              </a:rPr>
              <a:t>820 - konto rozliczenia wyniku finansowego</a:t>
            </a:r>
            <a:endParaRPr lang="pl-PL" sz="1100" dirty="0" smtClean="0">
              <a:latin typeface="Cambria" pitchFamily="18" charset="0"/>
            </a:endParaRPr>
          </a:p>
          <a:p>
            <a:r>
              <a:rPr lang="pl-PL" sz="1100" dirty="0" smtClean="0">
                <a:latin typeface="Cambria" pitchFamily="18" charset="0"/>
              </a:rPr>
              <a:t>(na koncie tym rozlicza się wynik finansowy organizacji za rok poprzedni, zgodnie z przyjętą uchwałą</a:t>
            </a:r>
          </a:p>
          <a:p>
            <a:r>
              <a:rPr lang="pl-PL" sz="1100" dirty="0" smtClean="0">
                <a:latin typeface="Cambria" pitchFamily="18" charset="0"/>
              </a:rPr>
              <a:t>zarządu)</a:t>
            </a:r>
          </a:p>
          <a:p>
            <a:r>
              <a:rPr lang="pl-PL" sz="1100" b="1" dirty="0" smtClean="0">
                <a:latin typeface="Cambria" pitchFamily="18" charset="0"/>
              </a:rPr>
              <a:t>840 - konto rezerw</a:t>
            </a:r>
            <a:endParaRPr lang="pl-PL" sz="1100" dirty="0" smtClean="0">
              <a:latin typeface="Cambria" pitchFamily="18" charset="0"/>
            </a:endParaRPr>
          </a:p>
          <a:p>
            <a:r>
              <a:rPr lang="pl-PL" sz="1100" dirty="0" smtClean="0">
                <a:latin typeface="Cambria" pitchFamily="18" charset="0"/>
              </a:rPr>
              <a:t>(służy do ewidencji tworzonych rezerw, np. na należności) </a:t>
            </a:r>
          </a:p>
          <a:p>
            <a:r>
              <a:rPr lang="pl-PL" sz="1100" b="1" dirty="0" smtClean="0">
                <a:latin typeface="Cambria" pitchFamily="18" charset="0"/>
              </a:rPr>
              <a:t>845 - konto przychodów przyszłych okresów</a:t>
            </a:r>
            <a:endParaRPr lang="pl-PL" sz="1100" dirty="0" smtClean="0">
              <a:latin typeface="Cambria" pitchFamily="18" charset="0"/>
            </a:endParaRPr>
          </a:p>
          <a:p>
            <a:r>
              <a:rPr lang="pl-PL" sz="1100" dirty="0" smtClean="0">
                <a:latin typeface="Cambria" pitchFamily="18" charset="0"/>
              </a:rPr>
              <a:t>(ewidencjonuje przychody otrzymane w bieżącym okresie sprawozdawczym, a dotyczące realizacji</a:t>
            </a:r>
          </a:p>
          <a:p>
            <a:r>
              <a:rPr lang="pl-PL" sz="1100" dirty="0" smtClean="0">
                <a:latin typeface="Cambria" pitchFamily="18" charset="0"/>
              </a:rPr>
              <a:t>kosztów w terminie późniejszym)</a:t>
            </a:r>
          </a:p>
          <a:p>
            <a:r>
              <a:rPr lang="pl-PL" sz="1100" b="1" dirty="0" smtClean="0">
                <a:latin typeface="Cambria" pitchFamily="18" charset="0"/>
              </a:rPr>
              <a:t>850 - konto Zakładowego Funduszu Świadczeń Socjalnych</a:t>
            </a:r>
            <a:endParaRPr lang="pl-PL" sz="1100" dirty="0" smtClean="0">
              <a:latin typeface="Cambria" pitchFamily="18" charset="0"/>
            </a:endParaRPr>
          </a:p>
          <a:p>
            <a:r>
              <a:rPr lang="pl-PL" sz="1100" dirty="0" smtClean="0">
                <a:latin typeface="Cambria" pitchFamily="18" charset="0"/>
              </a:rPr>
              <a:t>(na tym koncie księgowane są zwiększenia (odpisy) i operacje dotyczące wykorzystania ZFŚS) </a:t>
            </a:r>
          </a:p>
          <a:p>
            <a:r>
              <a:rPr lang="pl-PL" sz="1100" b="1" dirty="0" smtClean="0">
                <a:latin typeface="Cambria" pitchFamily="18" charset="0"/>
              </a:rPr>
              <a:t>860 - konto wyniku finansowego</a:t>
            </a:r>
            <a:endParaRPr lang="pl-PL" sz="1100" dirty="0" smtClean="0">
              <a:latin typeface="Cambria" pitchFamily="18" charset="0"/>
            </a:endParaRPr>
          </a:p>
          <a:p>
            <a:r>
              <a:rPr lang="pl-PL" sz="1100" dirty="0" smtClean="0">
                <a:latin typeface="Cambria" pitchFamily="18" charset="0"/>
              </a:rPr>
              <a:t>a konto wyniku przeksięgowuje się na koniec okresu sprawozdawczego wszystkie przychody i koszty; różnica pomiędzy przychodami i kosztami stanowi wynik finansowy organizacji za dany okres).</a:t>
            </a:r>
          </a:p>
          <a:p>
            <a:r>
              <a:rPr lang="pl-PL" sz="1100" b="1" dirty="0" smtClean="0">
                <a:latin typeface="Cambria" pitchFamily="18" charset="0"/>
              </a:rPr>
              <a:t>870 - konto podatku dochodowego od osób prawnych</a:t>
            </a:r>
            <a:endParaRPr lang="pl-PL" sz="1100" dirty="0" smtClean="0">
              <a:latin typeface="Cambria" pitchFamily="18" charset="0"/>
            </a:endParaRPr>
          </a:p>
          <a:p>
            <a:r>
              <a:rPr lang="pl-PL" sz="1100" dirty="0" smtClean="0">
                <a:latin typeface="Cambria" pitchFamily="18" charset="0"/>
              </a:rPr>
              <a:t>(ewidencja rozliczenia ewentualnego PDOP)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10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21429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Dokumentowanie operacji gospodarczych</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Zapisy w księgach rachunkowych muszą wynikać z dowodów księgowych, potwierdzających dokonanie operacji, odpowiadających wymaganiom określonym dla nich w art. 21 i 22 ustawy o rachunkowości.</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Dowody księgowe (źródłowe) dzielą się na:</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zewnętrzne obce - otrzymane w oryginale od kontrahentów,</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zewnętrzne własne - przekazane w oryginale kontrahentom,</a:t>
            </a:r>
          </a:p>
          <a:p>
            <a:pPr lvl="1" eaLnBrk="0" fontAlgn="base" hangingPunct="0">
              <a:spcBef>
                <a:spcPct val="0"/>
              </a:spcBef>
              <a:spcAft>
                <a:spcPct val="0"/>
              </a:spcAf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Zgodnie z art. 20 ust. 3 ustawy o rachunkowości podstawą zapisów mogą być również sporządzone przez jednostkę dowody księgowe:</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zbiorcze - służące do dokonania łącznych zapisów w zbioru dowodów źródłowych.</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korygujące poprzednie zapisy.</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zastępcze - wystawione do czasu otrzymania zewnętrznego obcego dowodu źródłowego,</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lang="pl-PL" sz="1600" dirty="0" smtClean="0">
                <a:latin typeface="Cambria" pitchFamily="18" charset="0"/>
                <a:ea typeface="Calibri" pitchFamily="34" charset="0"/>
                <a:cs typeface="Times New Roman" pitchFamily="18" charset="0"/>
              </a:rPr>
              <a:t> r</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ozliczeniowe - ujmujące już dokonane zapisy według nowych kryteriów klasyfikacyjnych.</a:t>
            </a:r>
          </a:p>
          <a:p>
            <a:pPr lvl="1" eaLnBrk="0" fontAlgn="base" hangingPunct="0">
              <a:spcBef>
                <a:spcPct val="0"/>
              </a:spcBef>
              <a:spcAft>
                <a:spcPct val="0"/>
              </a:spcAf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Bez względu na stosowaną technikę prowadzenia ksiąg rachunkowych zapis księgowy</a:t>
            </a:r>
            <a:r>
              <a:rPr kumimoji="0" lang="pl-PL" sz="16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zgodnie z art.. 21 ustawy o rachunkowości powinien zawierać co najmniej:</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określenie rodzaju dowodu i jego numeru identyfikacyjnego,</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określenie stron (nazwy, adresy) dokonujących operacji gospodarczej,</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opis operacji oraz jej wartość, jeżeli to możliwe, określoną także w jednostkach i naturalnych,</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datę dokonania operacji, a gdy dowód został sporządzony pod inną datą - także datę sporządzenia dowodu,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stwierdzenie sprawdzenia i zakwalifikowania dowodu do ujęcia w księgach rachunkowych przez wskazanie miesiąca oraz sposobu ujęcia dowodu w</a:t>
            </a:r>
            <a:r>
              <a:rPr kumimoji="0" lang="pl-PL" sz="16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księgach rachunkowych (dekretacja), podpis osoby odpowiedzialnej za te wskazania.</a:t>
            </a:r>
            <a:r>
              <a:rPr lang="pl-PL" sz="1600" dirty="0" smtClean="0">
                <a:latin typeface="Cambria"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142852"/>
            <a:ext cx="9144000" cy="6494085"/>
          </a:xfrm>
          <a:prstGeom prst="rect">
            <a:avLst/>
          </a:prstGeom>
        </p:spPr>
        <p:txBody>
          <a:bodyPr wrap="square">
            <a:spAutoFit/>
          </a:bodyPr>
          <a:lstStyle/>
          <a:p>
            <a:r>
              <a:rPr lang="pl-PL" sz="1600" b="1" dirty="0" smtClean="0">
                <a:latin typeface="Cambria" pitchFamily="18" charset="0"/>
              </a:rPr>
              <a:t>Jak prawidłowo opisywać dokumenty księgowe?</a:t>
            </a:r>
            <a:endParaRPr lang="pl-PL" sz="1600" dirty="0" smtClean="0">
              <a:latin typeface="Cambria" pitchFamily="18" charset="0"/>
            </a:endParaRPr>
          </a:p>
          <a:p>
            <a:r>
              <a:rPr lang="pl-PL" sz="1600" b="1" dirty="0" smtClean="0">
                <a:latin typeface="Cambria" pitchFamily="18" charset="0"/>
              </a:rPr>
              <a:t> </a:t>
            </a:r>
            <a:endParaRPr lang="pl-PL" sz="1600" dirty="0" smtClean="0">
              <a:latin typeface="Cambria" pitchFamily="18" charset="0"/>
            </a:endParaRPr>
          </a:p>
          <a:p>
            <a:pPr algn="just"/>
            <a:r>
              <a:rPr lang="pl-PL" sz="1600" dirty="0" smtClean="0">
                <a:latin typeface="Cambria" pitchFamily="18" charset="0"/>
              </a:rPr>
              <a:t>	Dokumenty powinny być sprawdzone pod względem merytorycznym, formalnym i rachunkowym oraz dekretacją do jakiego programu, konta księgowego dany wydatek jest przypisany, zatwierdzony do zapłaty. Dodatkowo na dokumencie powinien być naniesiony numer księgowy, jakim został oznaczony w księgach. Dla wygody warto posługiwać się gotową pieczątką, dzięki której będzie można szybko nanieść te opisy.</a:t>
            </a:r>
          </a:p>
          <a:p>
            <a:pPr algn="just"/>
            <a:r>
              <a:rPr lang="pl-PL" sz="1600" b="1" dirty="0" smtClean="0">
                <a:latin typeface="Cambria" pitchFamily="18" charset="0"/>
              </a:rPr>
              <a:t> </a:t>
            </a:r>
            <a:endParaRPr lang="pl-PL" sz="1600" dirty="0" smtClean="0">
              <a:latin typeface="Cambria" pitchFamily="18" charset="0"/>
            </a:endParaRPr>
          </a:p>
          <a:p>
            <a:pPr algn="just"/>
            <a:r>
              <a:rPr lang="pl-PL" sz="1600" b="1" dirty="0" smtClean="0">
                <a:latin typeface="Cambria" pitchFamily="18" charset="0"/>
              </a:rPr>
              <a:t>	Każdy dokument księgowy (rachunek, faktura, lista płac, umowa, nota księgowa, itd.) powinien być zatwierdzony pod względem formalno-rachunkowym i merytorycznym przez upoważnioną do tego osobę i opisany w sposób niepozostawiający wątpliwości co do klasyfikacji danego wydatku, źródeł jego finansowania i zgodności z celami statutowymi naszej organizacji.</a:t>
            </a:r>
            <a:endParaRPr lang="pl-PL" sz="1600" dirty="0" smtClean="0">
              <a:latin typeface="Cambria" pitchFamily="18" charset="0"/>
            </a:endParaRPr>
          </a:p>
          <a:p>
            <a:pPr algn="just"/>
            <a:r>
              <a:rPr lang="pl-PL" sz="1600" b="1" dirty="0" smtClean="0">
                <a:latin typeface="Cambria" pitchFamily="18" charset="0"/>
              </a:rPr>
              <a:t> </a:t>
            </a:r>
            <a:endParaRPr lang="pl-PL" sz="1600" dirty="0" smtClean="0">
              <a:latin typeface="Cambria" pitchFamily="18" charset="0"/>
            </a:endParaRPr>
          </a:p>
          <a:p>
            <a:pPr algn="just"/>
            <a:r>
              <a:rPr lang="pl-PL" sz="1600" dirty="0" smtClean="0">
                <a:latin typeface="Cambria" pitchFamily="18" charset="0"/>
              </a:rPr>
              <a:t>	Na przykład pod względem formalno-rachunkowym zatwierdzać może osoba odpowiadająca za prowadzenie księgowości, pod względem merytorycznym prezes organizacji lub upoważniony koordynator programu (składane podpisy muszą być zgodne ze stosownymi upoważnieniami zarządu). Dobrą praktyką jest wpisywanie daty zatwierdzenia dokumentu. Instytucje finansujące zwykle mają bardzo szczegółowe wymagania co do opisu, który musi być umieszczony na dokumencie, np. może być wymagany numer umowy grantowej, numer kategorii budżetowej, tytuł projektu, itd. Przed rozpoczęciem gromadzenia i opisywania dokumentacji projektowej musimy zapoznać się szczegółowo z wytycznymi w tym zakresie.</a:t>
            </a:r>
          </a:p>
          <a:p>
            <a:pPr algn="just"/>
            <a:r>
              <a:rPr lang="pl-PL" sz="1600" dirty="0" smtClean="0">
                <a:latin typeface="Cambria" pitchFamily="18" charset="0"/>
              </a:rPr>
              <a:t> </a:t>
            </a:r>
          </a:p>
          <a:p>
            <a:pPr algn="just"/>
            <a:r>
              <a:rPr lang="pl-PL" sz="1600" dirty="0" smtClean="0">
                <a:latin typeface="Cambria" pitchFamily="18" charset="0"/>
              </a:rPr>
              <a:t>	Dokumentacja finansowa powinna być zabezpieczona i przechowywana w porządku chronologicznym przez okres co najmniej pięciu lat od zakończenia roku obrotowego. Dokumentacja dotycząca zatrudnienia osób i ich wynagrodzenia musi być przechowywana przez pięćdziesiąt lat. Osoby nieupoważnione nie powinny mieć dostępu do dokumentacji finansowej.</a:t>
            </a:r>
            <a:endParaRPr lang="pl-PL"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Dowody księgowe</a:t>
            </a:r>
            <a:endParaRPr lang="pl-PL" dirty="0"/>
          </a:p>
        </p:txBody>
      </p:sp>
      <p:sp>
        <p:nvSpPr>
          <p:cNvPr id="3" name="Symbol zastępczy zawartości 2"/>
          <p:cNvSpPr>
            <a:spLocks noGrp="1"/>
          </p:cNvSpPr>
          <p:nvPr>
            <p:ph sz="quarter" idx="1"/>
          </p:nvPr>
        </p:nvSpPr>
        <p:spPr/>
        <p:txBody>
          <a:bodyPr>
            <a:normAutofit fontScale="92500"/>
          </a:bodyPr>
          <a:lstStyle/>
          <a:p>
            <a:r>
              <a:rPr lang="pl-PL" dirty="0" smtClean="0"/>
              <a:t>Dowody księgowe stwierdzające dokonanie operacji gospodarczej stanowią podstawę zapisów w księgach rachunkowych - zgodnie z art. 20 ust. 2 ustawy o rachunkowości. Prawidłowość ksiąg rachunkowych zależy więc między innymi od tego, czy zapisy księgowe są udokumentowane prawidłowymi dowodami księgowymi, spełniającymi wymogi określone w przepisach. Przy czym należy zwrócić uwagę, że ich prawidłowości nie należy sprawdzać tylko w konfrontacji z przepisami ustawy o rachunkowości. Podczas kontroli należy wziąć pod uwagę również przepisy podatkowe, gospodarcze, branżowe itp. </a:t>
            </a:r>
          </a:p>
          <a:p>
            <a:r>
              <a:rPr lang="pl-PL" dirty="0" smtClean="0"/>
              <a:t> </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594913"/>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pl-PL" sz="1600" b="1" dirty="0" smtClean="0">
              <a:latin typeface="Cambria"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pl-PL" sz="32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Organizacjami pozarządowymi</a:t>
            </a:r>
            <a:r>
              <a:rPr kumimoji="0" lang="pl-PL" sz="3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są, niebędące jednostkami sektora finansów publicznych, </a:t>
            </a:r>
            <a:br>
              <a:rPr kumimoji="0" lang="pl-PL" sz="3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br>
            <a:r>
              <a:rPr kumimoji="0" lang="pl-PL" sz="3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rozumieniu przepisów o finansach publicznych, </a:t>
            </a:r>
            <a:br>
              <a:rPr kumimoji="0" lang="pl-PL" sz="3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br>
            <a:r>
              <a:rPr kumimoji="0" lang="pl-PL" sz="3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i niedziałające w celu osiągnięcia zysku, osoby prawne lub jednostki nieposiadające osobowości prawnej utworzone na podstawie przepisów ustaw, w tym fundacje i stowarzyszenia, partie polityczne, związki zawodowe itp. </a:t>
            </a:r>
          </a:p>
          <a:p>
            <a:pPr marL="0" marR="0" lvl="0" indent="0" algn="l" defTabSz="914400" rtl="0" eaLnBrk="1" fontAlgn="base" latinLnBrk="0" hangingPunct="1">
              <a:lnSpc>
                <a:spcPct val="100000"/>
              </a:lnSpc>
              <a:spcBef>
                <a:spcPct val="0"/>
              </a:spcBef>
              <a:spcAft>
                <a:spcPct val="0"/>
              </a:spcAft>
              <a:buClrTx/>
              <a:buSzTx/>
              <a:buFontTx/>
              <a:buNone/>
              <a:tabLst/>
            </a:pPr>
            <a:endParaRPr lang="pl-PL" sz="3200" dirty="0" smtClean="0">
              <a:latin typeface="Cambria"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lvl="1"/>
            <a:endParaRPr lang="pl-PL" sz="1600" dirty="0" smtClean="0">
              <a:latin typeface="Cambr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Dowody księgowe</a:t>
            </a:r>
            <a:endParaRPr lang="pl-PL" dirty="0"/>
          </a:p>
        </p:txBody>
      </p:sp>
      <p:sp>
        <p:nvSpPr>
          <p:cNvPr id="3" name="Symbol zastępczy zawartości 2"/>
          <p:cNvSpPr>
            <a:spLocks noGrp="1"/>
          </p:cNvSpPr>
          <p:nvPr>
            <p:ph sz="quarter" idx="1"/>
          </p:nvPr>
        </p:nvSpPr>
        <p:spPr/>
        <p:txBody>
          <a:bodyPr>
            <a:normAutofit lnSpcReduction="10000"/>
          </a:bodyPr>
          <a:lstStyle/>
          <a:p>
            <a:r>
              <a:rPr lang="pl-PL" dirty="0" smtClean="0"/>
              <a:t>Kontrola dowodów księgowych stanowi jedno </a:t>
            </a:r>
            <a:br>
              <a:rPr lang="pl-PL" dirty="0" smtClean="0"/>
            </a:br>
            <a:r>
              <a:rPr lang="pl-PL" dirty="0" smtClean="0"/>
              <a:t>z ogniw kontroli wewnętrznej, która powinna działać w każdej jednostce. Dlatego do kontroli dowodów księgowych powinno się stosować ogólne zasady organizowania kontroli wewnętrznej, które powinny zapewniać co najmniej:</a:t>
            </a:r>
          </a:p>
          <a:p>
            <a:pPr>
              <a:buNone/>
            </a:pPr>
            <a:r>
              <a:rPr lang="pl-PL" dirty="0" smtClean="0"/>
              <a:t>• określenie uprawnień i odpowiedzialności poszczególnych osób lub komórek;</a:t>
            </a:r>
          </a:p>
          <a:p>
            <a:pPr>
              <a:buNone/>
            </a:pPr>
            <a:r>
              <a:rPr lang="pl-PL" dirty="0" smtClean="0"/>
              <a:t>• podział funkcji - jedna osoba nie powinna wykonywać operacji od początku do końca (np. tworzenia i zatwierdzania dowodów księgowych, a następnie ich księgowania).</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Dowód Księgowy</a:t>
            </a:r>
            <a:endParaRPr lang="pl-PL" dirty="0"/>
          </a:p>
        </p:txBody>
      </p:sp>
      <p:sp>
        <p:nvSpPr>
          <p:cNvPr id="3" name="Symbol zastępczy zawartości 2"/>
          <p:cNvSpPr>
            <a:spLocks noGrp="1"/>
          </p:cNvSpPr>
          <p:nvPr>
            <p:ph sz="quarter" idx="1"/>
          </p:nvPr>
        </p:nvSpPr>
        <p:spPr/>
        <p:txBody>
          <a:bodyPr/>
          <a:lstStyle/>
          <a:p>
            <a:r>
              <a:rPr lang="pl-PL" dirty="0" smtClean="0"/>
              <a:t>W jednostkach, które nie posiadają instrukcji obiegu i kontroli dowodów księgowych, zasady te powinny wynikać z zakresu czynności pracowników odpowiedzialnych za kontrolę dokumentów księgowych.</a:t>
            </a:r>
          </a:p>
          <a:p>
            <a:r>
              <a:rPr lang="pl-PL" dirty="0" smtClean="0"/>
              <a:t>Aby dowody księgowe spełniały w sposób właściwy swoje funkcje, konieczne jest, by były one </a:t>
            </a:r>
            <a:r>
              <a:rPr lang="pl-PL" b="1" dirty="0" smtClean="0"/>
              <a:t>rzetelne, kompletne oraz wolne od błędów rachunkowych</a:t>
            </a:r>
            <a:r>
              <a:rPr lang="pl-PL" dirty="0" smtClean="0"/>
              <a:t>.</a:t>
            </a:r>
          </a:p>
          <a:p>
            <a:r>
              <a:rPr lang="pl-PL" dirty="0" smtClean="0"/>
              <a:t>Dowód księgowy jest rzetelny wtedy, gdy jest zgodny z rzeczywistym przebiegiem operacji gospodarczej, którą dokumentuje.</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kompletność dowodu księgowego</a:t>
            </a:r>
            <a:endParaRPr lang="pl-PL" dirty="0"/>
          </a:p>
        </p:txBody>
      </p:sp>
      <p:sp>
        <p:nvSpPr>
          <p:cNvPr id="3" name="Symbol zastępczy zawartości 2"/>
          <p:cNvSpPr>
            <a:spLocks noGrp="1"/>
          </p:cNvSpPr>
          <p:nvPr>
            <p:ph sz="quarter" idx="1"/>
          </p:nvPr>
        </p:nvSpPr>
        <p:spPr/>
        <p:txBody>
          <a:bodyPr/>
          <a:lstStyle/>
          <a:p>
            <a:r>
              <a:rPr lang="pl-PL" dirty="0" smtClean="0"/>
              <a:t> określenie rodzaju dowodu i jego numeru identyfikacyjnego,</a:t>
            </a:r>
          </a:p>
          <a:p>
            <a:r>
              <a:rPr lang="pl-PL" dirty="0" smtClean="0"/>
              <a:t>określenie stron (nazwy, adresy) dokonujących operacji gospodarczej,</a:t>
            </a:r>
          </a:p>
          <a:p>
            <a:r>
              <a:rPr lang="pl-PL" dirty="0" smtClean="0"/>
              <a:t>opis operacji oraz jej wartość, a jeżeli jest to możliwe, to określoną także w jednostkach naturalnych,</a:t>
            </a:r>
          </a:p>
          <a:p>
            <a:r>
              <a:rPr lang="pl-PL" dirty="0" smtClean="0"/>
              <a:t>datę dokonania operacji, a jeżeli dowód został sporządzony pod inną datą, to również datę sporządzenia dowodu,</a:t>
            </a:r>
          </a:p>
          <a:p>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kompletność dowodu księgowego</a:t>
            </a:r>
            <a:endParaRPr lang="pl-PL" dirty="0"/>
          </a:p>
        </p:txBody>
      </p:sp>
      <p:sp>
        <p:nvSpPr>
          <p:cNvPr id="3" name="Symbol zastępczy zawartości 2"/>
          <p:cNvSpPr>
            <a:spLocks noGrp="1"/>
          </p:cNvSpPr>
          <p:nvPr>
            <p:ph sz="quarter" idx="1"/>
          </p:nvPr>
        </p:nvSpPr>
        <p:spPr/>
        <p:txBody>
          <a:bodyPr>
            <a:normAutofit fontScale="92500"/>
          </a:bodyPr>
          <a:lstStyle/>
          <a:p>
            <a:r>
              <a:rPr lang="pl-PL" dirty="0" smtClean="0"/>
              <a:t>podpis wystawcy dowodu oraz osoby, której wydano (lub od której przyjęto) składniki aktywów, a także stwierdzenie sprawdzenia i zakwalifikowania dowodu do ujęcia w księgach rachunkowych przez wskazanie miesiąca oraz sposobu jego ujęcia w księgach rachunkowych (dekretacja) wraz z podpisem osoby odpowiedzialnej za te wskazania, przy czym zamieszczania na dowodzie tych danych można zaniechać, jeżeli wynika to z odrębnych przepisów lub z techniki dokumentowania zapisów księgowych.</a:t>
            </a:r>
          </a:p>
          <a:p>
            <a:r>
              <a:rPr lang="pl-PL" dirty="0" smtClean="0"/>
              <a:t>Przed wprowadzeniem do ksiąg rachunkowych każdy dowód księgowy powinien zostać sprawdzony - odpowiednio pod względem: merytorycznym, formalnym oraz rachunkowym.</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Kontrola dowodu księgowego</a:t>
            </a:r>
            <a:endParaRPr lang="pl-PL" dirty="0"/>
          </a:p>
        </p:txBody>
      </p:sp>
      <p:sp>
        <p:nvSpPr>
          <p:cNvPr id="3" name="Symbol zastępczy zawartości 2"/>
          <p:cNvSpPr>
            <a:spLocks noGrp="1"/>
          </p:cNvSpPr>
          <p:nvPr>
            <p:ph sz="quarter" idx="1"/>
          </p:nvPr>
        </p:nvSpPr>
        <p:spPr/>
        <p:txBody>
          <a:bodyPr>
            <a:normAutofit fontScale="85000" lnSpcReduction="10000"/>
          </a:bodyPr>
          <a:lstStyle/>
          <a:p>
            <a:r>
              <a:rPr lang="pl-PL" b="1" dirty="0" smtClean="0"/>
              <a:t>Kontrola merytoryczna</a:t>
            </a:r>
            <a:r>
              <a:rPr lang="pl-PL" dirty="0" smtClean="0"/>
              <a:t> polega na sprawdzeniu, czy dowód księgowy dokumentuje faktyczny przebieg i zakres dokonanej operacji gospodarczej (np. dostawę towarów w określonej ilości i w określonym czasie, wykonanie usług w określonym zakresie i określonym czasie oraz określonej jakości itp.) oraz zasadność przeprowadzenia tej operacji.</a:t>
            </a:r>
          </a:p>
          <a:p>
            <a:r>
              <a:rPr lang="pl-PL" dirty="0" smtClean="0"/>
              <a:t>Kontrolę merytoryczną może przeprowadzić tylko osoba posiadającą odpowiednią wiedzę, na ogół wykraczającą poza kompetencje zawodowe i zasób informacji, posiadane przez personel księgowy. Najczęściej kontroli tej dokonuje kierownik komórki organizacyjnej, odpowiedzialnej za dokonanie danej operacji gospodarczej, lub osoba przez niego wyznaczona. Osoba dokonująca kontroli merytorycznej powinna zamieścić na dokumencie na tyle wyczerpujący opis zdarzenia gospodarczego, aby opis ten umożliwiał późniejsze zadekretowanie i zaksięgowanie danego dowodu przez księgowego.</a:t>
            </a:r>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Kontrola dowodu księgowego</a:t>
            </a:r>
            <a:endParaRPr lang="pl-PL" dirty="0"/>
          </a:p>
        </p:txBody>
      </p:sp>
      <p:sp>
        <p:nvSpPr>
          <p:cNvPr id="3" name="Symbol zastępczy zawartości 2"/>
          <p:cNvSpPr>
            <a:spLocks noGrp="1"/>
          </p:cNvSpPr>
          <p:nvPr>
            <p:ph sz="quarter" idx="1"/>
          </p:nvPr>
        </p:nvSpPr>
        <p:spPr/>
        <p:txBody>
          <a:bodyPr>
            <a:normAutofit fontScale="85000" lnSpcReduction="10000"/>
          </a:bodyPr>
          <a:lstStyle/>
          <a:p>
            <a:pPr>
              <a:buNone/>
            </a:pPr>
            <a:r>
              <a:rPr lang="pl-PL" b="1" dirty="0" smtClean="0"/>
              <a:t>Kontrola formalna</a:t>
            </a:r>
            <a:r>
              <a:rPr lang="pl-PL" dirty="0" smtClean="0"/>
              <a:t> polega na ustaleniu, czy dany dowód księgowy - w świetle obowiązujących przepisów - posiada wszystkie cechy formalne.</a:t>
            </a:r>
          </a:p>
          <a:p>
            <a:pPr>
              <a:buNone/>
            </a:pPr>
            <a:r>
              <a:rPr lang="pl-PL" dirty="0" smtClean="0"/>
              <a:t>W trakcie kontroli formalnej sprawdzeniu podlega zwłaszcza:</a:t>
            </a:r>
          </a:p>
          <a:p>
            <a:r>
              <a:rPr lang="pl-PL" dirty="0" smtClean="0"/>
              <a:t>prawidłowe (zgodne z przeznaczeniem) wypełnienie </a:t>
            </a:r>
            <a:br>
              <a:rPr lang="pl-PL" dirty="0" smtClean="0"/>
            </a:br>
            <a:r>
              <a:rPr lang="pl-PL" dirty="0" smtClean="0"/>
              <a:t>w dokumencie odpowiednich rubryk i pól,</a:t>
            </a:r>
          </a:p>
          <a:p>
            <a:r>
              <a:rPr lang="pl-PL" dirty="0" smtClean="0"/>
              <a:t>poprawność nazewnictwa i numeracji dokumentów,</a:t>
            </a:r>
          </a:p>
          <a:p>
            <a:r>
              <a:rPr lang="pl-PL" dirty="0" smtClean="0"/>
              <a:t>kompletność danych,</a:t>
            </a:r>
          </a:p>
          <a:p>
            <a:r>
              <a:rPr lang="pl-PL" dirty="0" smtClean="0"/>
              <a:t>czytelność treści dowodów księgowych,</a:t>
            </a:r>
          </a:p>
          <a:p>
            <a:r>
              <a:rPr lang="pl-PL" dirty="0" smtClean="0"/>
              <a:t>brak w dokumentach śladów wymazywania i przeróbek,</a:t>
            </a:r>
          </a:p>
          <a:p>
            <a:r>
              <a:rPr lang="pl-PL" dirty="0" smtClean="0"/>
              <a:t>obecność w odpowiednich miejscach pieczęci, dat i podpisów upoważnionych osób,</a:t>
            </a:r>
          </a:p>
          <a:p>
            <a:r>
              <a:rPr lang="pl-PL" dirty="0" smtClean="0"/>
              <a:t>zgodność dokumentu z innymi, poza rachunkowością, przepisami prawa.</a:t>
            </a:r>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Kontrola dowodu księgowego</a:t>
            </a:r>
            <a:endParaRPr lang="pl-PL" dirty="0"/>
          </a:p>
        </p:txBody>
      </p:sp>
      <p:sp>
        <p:nvSpPr>
          <p:cNvPr id="3" name="Symbol zastępczy zawartości 2"/>
          <p:cNvSpPr>
            <a:spLocks noGrp="1"/>
          </p:cNvSpPr>
          <p:nvPr>
            <p:ph sz="quarter" idx="1"/>
          </p:nvPr>
        </p:nvSpPr>
        <p:spPr/>
        <p:txBody>
          <a:bodyPr>
            <a:normAutofit lnSpcReduction="10000"/>
          </a:bodyPr>
          <a:lstStyle/>
          <a:p>
            <a:r>
              <a:rPr lang="pl-PL" b="1" dirty="0" smtClean="0"/>
              <a:t>Kontrola rachunkowa</a:t>
            </a:r>
            <a:r>
              <a:rPr lang="pl-PL" dirty="0" smtClean="0"/>
              <a:t> polega na dokładnym sprawdzeniu, czy zamieszczone na dowodach księgowych dane liczbowe są bezbłędne. Należy tu zwrócić uwagę, że w sytuacji gdy ewidencja księgowa prowadzona jest przy użyciu programu komputerowego (co obecnie funkcjonuje w zdecydowanej większości jednostek), funkcję tej kontroli przejmuje komputer.</a:t>
            </a:r>
          </a:p>
          <a:p>
            <a:pPr algn="ctr">
              <a:buNone/>
            </a:pPr>
            <a:r>
              <a:rPr lang="pl-PL" b="1" dirty="0" smtClean="0">
                <a:solidFill>
                  <a:srgbClr val="FF0000"/>
                </a:solidFill>
              </a:rPr>
              <a:t>UWAGA!</a:t>
            </a:r>
          </a:p>
          <a:p>
            <a:pPr algn="ctr">
              <a:buNone/>
            </a:pPr>
            <a:r>
              <a:rPr lang="pl-PL" b="1" dirty="0" smtClean="0">
                <a:solidFill>
                  <a:srgbClr val="FF0000"/>
                </a:solidFill>
              </a:rPr>
              <a:t>Potwierdzeniem przeprowadzenia kontroli powinny być zamieszczone na dokumencie podpisy osób odpowiedzialnych za ich kontrolę.</a:t>
            </a:r>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p:txBody>
          <a:bodyPr/>
          <a:lstStyle/>
          <a:p>
            <a:pPr lvl="0"/>
            <a:r>
              <a:rPr lang="pl-PL" dirty="0" smtClean="0"/>
              <a:t>Na źródłowych dokumentach księgowych, na podstawie których dokonano wydatku </a:t>
            </a:r>
            <a:br>
              <a:rPr lang="pl-PL" dirty="0" smtClean="0"/>
            </a:br>
            <a:r>
              <a:rPr lang="pl-PL" dirty="0" smtClean="0"/>
              <a:t>na zakupu </a:t>
            </a:r>
            <a:r>
              <a:rPr lang="pl-PL" dirty="0" smtClean="0"/>
              <a:t>środków trwałych, należy dokładnie opisać komu przekazano środek do użytku oraz zamieścić klauzulę o treści: </a:t>
            </a:r>
            <a:endParaRPr lang="pl-PL" dirty="0" smtClean="0"/>
          </a:p>
          <a:p>
            <a:pPr lvl="0">
              <a:buNone/>
            </a:pPr>
            <a:r>
              <a:rPr lang="pl-PL" dirty="0" smtClean="0"/>
              <a:t>„</a:t>
            </a:r>
            <a:r>
              <a:rPr lang="pl-PL" dirty="0" smtClean="0"/>
              <a:t>wpisano do ewidencji </a:t>
            </a:r>
            <a:r>
              <a:rPr lang="pl-PL" dirty="0" smtClean="0"/>
              <a:t> </a:t>
            </a:r>
            <a:r>
              <a:rPr lang="pl-PL" dirty="0" smtClean="0"/>
              <a:t>poz. ............ nr ............. data ............ podpis ..............” </a:t>
            </a:r>
            <a:endParaRPr lang="pl-PL" dirty="0" smtClean="0"/>
          </a:p>
          <a:p>
            <a:pPr lvl="0">
              <a:buNone/>
            </a:pPr>
            <a:r>
              <a:rPr lang="pl-PL" dirty="0" smtClean="0"/>
              <a:t>lub</a:t>
            </a:r>
            <a:r>
              <a:rPr lang="pl-PL" dirty="0" smtClean="0"/>
              <a:t> </a:t>
            </a:r>
            <a:endParaRPr lang="pl-PL" dirty="0" smtClean="0"/>
          </a:p>
          <a:p>
            <a:pPr lvl="0">
              <a:buNone/>
            </a:pPr>
            <a:r>
              <a:rPr lang="pl-PL" dirty="0" smtClean="0"/>
              <a:t>„</a:t>
            </a:r>
            <a:r>
              <a:rPr lang="pl-PL" dirty="0" smtClean="0"/>
              <a:t>ujęto </a:t>
            </a:r>
            <a:r>
              <a:rPr lang="pl-PL" dirty="0" smtClean="0"/>
              <a:t>w </a:t>
            </a:r>
            <a:r>
              <a:rPr lang="pl-PL" dirty="0" smtClean="0"/>
              <a:t>ewidencji </a:t>
            </a:r>
            <a:r>
              <a:rPr lang="pl-PL" dirty="0" smtClean="0"/>
              <a:t>, </a:t>
            </a:r>
            <a:r>
              <a:rPr lang="pl-PL" dirty="0" smtClean="0"/>
              <a:t>poz. ............. data ............. podpis ..............”. </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C:\Users\PawełG\Desktop\problemy rach\2\IMG113.jpg"/>
          <p:cNvPicPr/>
          <p:nvPr/>
        </p:nvPicPr>
        <p:blipFill>
          <a:blip r:embed="rId2" cstate="print"/>
          <a:srcRect/>
          <a:stretch>
            <a:fillRect/>
          </a:stretch>
        </p:blipFill>
        <p:spPr bwMode="auto">
          <a:xfrm>
            <a:off x="357158" y="642918"/>
            <a:ext cx="4196115" cy="2143140"/>
          </a:xfrm>
          <a:prstGeom prst="rect">
            <a:avLst/>
          </a:prstGeom>
          <a:noFill/>
          <a:ln w="9525">
            <a:noFill/>
            <a:miter lim="800000"/>
            <a:headEnd/>
            <a:tailEnd/>
          </a:ln>
        </p:spPr>
      </p:pic>
      <p:pic>
        <p:nvPicPr>
          <p:cNvPr id="3" name="Obraz 2" descr="C:\Users\PawełG\Desktop\problemy rach\2\IMG114.jpg"/>
          <p:cNvPicPr/>
          <p:nvPr/>
        </p:nvPicPr>
        <p:blipFill>
          <a:blip r:embed="rId3" cstate="print"/>
          <a:srcRect/>
          <a:stretch>
            <a:fillRect/>
          </a:stretch>
        </p:blipFill>
        <p:spPr bwMode="auto">
          <a:xfrm>
            <a:off x="4904806" y="642918"/>
            <a:ext cx="3882036" cy="2143140"/>
          </a:xfrm>
          <a:prstGeom prst="rect">
            <a:avLst/>
          </a:prstGeom>
          <a:noFill/>
          <a:ln w="9525">
            <a:noFill/>
            <a:miter lim="800000"/>
            <a:headEnd/>
            <a:tailEnd/>
          </a:ln>
        </p:spPr>
      </p:pic>
      <p:sp>
        <p:nvSpPr>
          <p:cNvPr id="27649" name="Rectangle 1"/>
          <p:cNvSpPr>
            <a:spLocks noChangeArrowheads="1"/>
          </p:cNvSpPr>
          <p:nvPr/>
        </p:nvSpPr>
        <p:spPr bwMode="auto">
          <a:xfrm>
            <a:off x="0" y="328612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Co to jest nota księgowa? Kiedy organizacja może ją wystawić?</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i="0" u="none" strike="noStrike" cap="none" normalizeH="0" baseline="0" dirty="0" smtClean="0">
                <a:ln>
                  <a:noFill/>
                </a:ln>
                <a:solidFill>
                  <a:schemeClr val="tx1"/>
                </a:solidFill>
                <a:effectLst/>
                <a:latin typeface="Cambria" pitchFamily="18" charset="0"/>
                <a:ea typeface="Calibri" pitchFamily="34" charset="0"/>
                <a:cs typeface="MS Reference Sans Serif" pitchFamily="34" charset="0"/>
              </a:rPr>
              <a:t>	Nota księgowa to zgodnie z definicją „uniwersalny dowód księgowy służący dokumentowaniu transakcji, dla których nie przewidziano</a:t>
            </a:r>
            <a:r>
              <a:rPr kumimoji="0" lang="pl-PL" sz="1600" i="0" u="none" strike="noStrike" cap="none" normalizeH="0" dirty="0" smtClean="0">
                <a:ln>
                  <a:noFill/>
                </a:ln>
                <a:solidFill>
                  <a:schemeClr val="tx1"/>
                </a:solidFill>
                <a:effectLst/>
                <a:latin typeface="Cambria" pitchFamily="18" charset="0"/>
                <a:ea typeface="Calibri" pitchFamily="34" charset="0"/>
                <a:cs typeface="MS Reference Sans Serif" pitchFamily="34" charset="0"/>
              </a:rPr>
              <a:t> i</a:t>
            </a:r>
            <a:r>
              <a:rPr kumimoji="0" lang="pl-PL" sz="1600" i="0" u="none" strike="noStrike" cap="none" normalizeH="0" baseline="0" dirty="0" smtClean="0">
                <a:ln>
                  <a:noFill/>
                </a:ln>
                <a:solidFill>
                  <a:schemeClr val="tx1"/>
                </a:solidFill>
                <a:effectLst/>
                <a:latin typeface="Cambria" pitchFamily="18" charset="0"/>
                <a:ea typeface="Calibri" pitchFamily="34" charset="0"/>
                <a:cs typeface="MS Reference Sans Serif" pitchFamily="34" charset="0"/>
              </a:rPr>
              <a:t>nnego sposobu dokumentacji".</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16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i="0" u="none" strike="noStrike" cap="none" normalizeH="0" baseline="0" dirty="0" smtClean="0">
                <a:ln>
                  <a:noFill/>
                </a:ln>
                <a:solidFill>
                  <a:schemeClr val="tx1"/>
                </a:solidFill>
                <a:effectLst/>
                <a:latin typeface="Cambria" pitchFamily="18" charset="0"/>
                <a:ea typeface="Calibri" pitchFamily="34" charset="0"/>
                <a:cs typeface="MS Reference Sans Serif" pitchFamily="34" charset="0"/>
              </a:rPr>
              <a:t>	Niekiedy stowarzyszenie/fundacja wykonuje coś na zlecenie Innej organizacji lub instytucji, ponosząc przy tym koszty. Zleceniodawca refunduje je, opierając się na rachunkach i fakturach, dokumentujących te koszty. Stowarzyszenie może wtedy wystawić notę księgową, opiewającą na łączną sumę tych dokumentów, załączając ich poświadczone za zgodność z oryginałem kopie.</a:t>
            </a:r>
            <a:endParaRPr kumimoji="0" lang="pl-PL" sz="160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r>
              <a:rPr lang="pl-PL" dirty="0" smtClean="0"/>
              <a:t>Pieczątki </a:t>
            </a:r>
            <a:r>
              <a:rPr lang="pl-PL" dirty="0" err="1" smtClean="0"/>
              <a:t>NSZZPolicjantów</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Zasady rachunkowości w związkach zawodowych</a:t>
            </a:r>
            <a:endParaRPr lang="pl-PL" dirty="0"/>
          </a:p>
        </p:txBody>
      </p:sp>
      <p:sp>
        <p:nvSpPr>
          <p:cNvPr id="3" name="Symbol zastępczy zawartości 2"/>
          <p:cNvSpPr>
            <a:spLocks noGrp="1"/>
          </p:cNvSpPr>
          <p:nvPr>
            <p:ph sz="quarter" idx="1"/>
          </p:nvPr>
        </p:nvSpPr>
        <p:spPr/>
        <p:txBody>
          <a:bodyPr/>
          <a:lstStyle/>
          <a:p>
            <a:r>
              <a:rPr lang="pl-PL" dirty="0" smtClean="0"/>
              <a:t>Ustawa o rachunkowości</a:t>
            </a:r>
          </a:p>
          <a:p>
            <a:r>
              <a:rPr lang="pl-PL" dirty="0" smtClean="0"/>
              <a:t>Rozporządzenie Ministra Finansów w sprawie szczegółowych zasad rachunkowości dla jednostek nie prowadzących działalności gospodarczej</a:t>
            </a:r>
          </a:p>
          <a:p>
            <a:r>
              <a:rPr lang="pl-PL" dirty="0" smtClean="0"/>
              <a:t> Statut NSZZ Policjantów</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Księga kasowa NSZZ Policjantów</a:t>
            </a:r>
            <a:endParaRPr lang="pl-PL" dirty="0"/>
          </a:p>
        </p:txBody>
      </p:sp>
      <p:sp>
        <p:nvSpPr>
          <p:cNvPr id="3" name="Symbol zastępczy zawartości 2"/>
          <p:cNvSpPr>
            <a:spLocks noGrp="1"/>
          </p:cNvSpPr>
          <p:nvPr>
            <p:ph sz="quarter" idx="1"/>
          </p:nvPr>
        </p:nvSpPr>
        <p:spPr/>
        <p:txBody>
          <a:bodyPr/>
          <a:lstStyle/>
          <a:p>
            <a:endParaRPr lang="pl-P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Ewidencja środków trwałych wartości niematerialnych i prawnych</a:t>
            </a:r>
            <a:r>
              <a:rPr lang="pl-PL" dirty="0" smtClean="0"/>
              <a:t/>
            </a:r>
            <a:br>
              <a:rPr lang="pl-PL" dirty="0" smtClean="0"/>
            </a:br>
            <a:endParaRPr lang="pl-PL" dirty="0"/>
          </a:p>
        </p:txBody>
      </p:sp>
      <p:sp>
        <p:nvSpPr>
          <p:cNvPr id="3" name="Symbol zastępczy zawartości 2"/>
          <p:cNvSpPr>
            <a:spLocks noGrp="1"/>
          </p:cNvSpPr>
          <p:nvPr>
            <p:ph sz="quarter" idx="1"/>
          </p:nvPr>
        </p:nvSpPr>
        <p:spPr/>
        <p:txBody>
          <a:bodyPr/>
          <a:lstStyle/>
          <a:p>
            <a:pPr lvl="0"/>
            <a:r>
              <a:rPr lang="pl-PL" dirty="0" smtClean="0"/>
              <a:t>księgi inwentarzowej, </a:t>
            </a:r>
          </a:p>
          <a:p>
            <a:pPr lvl="0"/>
            <a:r>
              <a:rPr lang="pl-PL" dirty="0" smtClean="0"/>
              <a:t>karty </a:t>
            </a:r>
            <a:r>
              <a:rPr lang="pl-PL" dirty="0" smtClean="0"/>
              <a:t>inwentarzowej</a:t>
            </a:r>
            <a:endParaRPr lang="pl-PL" dirty="0" smtClean="0"/>
          </a:p>
          <a:p>
            <a:pPr lvl="0"/>
            <a:r>
              <a:rPr lang="pl-PL" dirty="0" smtClean="0"/>
              <a:t>tabeli amortyzacyjnej.</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357166"/>
            <a:ext cx="7467600" cy="1143000"/>
          </a:xfrm>
        </p:spPr>
        <p:txBody>
          <a:bodyPr>
            <a:normAutofit fontScale="90000"/>
          </a:bodyPr>
          <a:lstStyle/>
          <a:p>
            <a:pPr lvl="0"/>
            <a:r>
              <a:rPr lang="pl-PL" sz="2700" dirty="0" smtClean="0"/>
              <a:t>Środki trwałe podlegają likwidacji, jeżeli:</a:t>
            </a:r>
            <a:r>
              <a:rPr lang="pl-PL" sz="2800" b="1" dirty="0" smtClean="0"/>
              <a:t/>
            </a:r>
            <a:br>
              <a:rPr lang="pl-PL" sz="2800" b="1" dirty="0" smtClean="0"/>
            </a:br>
            <a:endParaRPr lang="pl-PL" dirty="0"/>
          </a:p>
        </p:txBody>
      </p:sp>
      <p:sp>
        <p:nvSpPr>
          <p:cNvPr id="3" name="Symbol zastępczy zawartości 2"/>
          <p:cNvSpPr>
            <a:spLocks noGrp="1"/>
          </p:cNvSpPr>
          <p:nvPr>
            <p:ph sz="quarter" idx="1"/>
          </p:nvPr>
        </p:nvSpPr>
        <p:spPr>
          <a:xfrm>
            <a:off x="457200" y="1214422"/>
            <a:ext cx="7467600" cy="5259530"/>
          </a:xfrm>
        </p:spPr>
        <p:txBody>
          <a:bodyPr>
            <a:normAutofit lnSpcReduction="10000"/>
          </a:bodyPr>
          <a:lstStyle/>
          <a:p>
            <a:pPr lvl="1"/>
            <a:r>
              <a:rPr lang="pl-PL" sz="2400" dirty="0" smtClean="0"/>
              <a:t>nastąpiło </a:t>
            </a:r>
            <a:r>
              <a:rPr lang="pl-PL" sz="2400" dirty="0" smtClean="0"/>
              <a:t>naturalne i całkowite jego zużycie w okresie użytkowania,</a:t>
            </a:r>
            <a:endParaRPr lang="pl-PL" sz="2000" b="1" dirty="0" smtClean="0"/>
          </a:p>
          <a:p>
            <a:pPr lvl="1"/>
            <a:r>
              <a:rPr lang="pl-PL" sz="2400" dirty="0" smtClean="0"/>
              <a:t>został uszkodzony lub zniszczony w trakcie użytkowania, w takim stopniu że nie nadaje się do dalszej eksploatacji, a jego naprawa lub remont jest ekonomicznie nieuzasadniony,</a:t>
            </a:r>
            <a:endParaRPr lang="pl-PL" sz="2000" b="1" dirty="0" smtClean="0"/>
          </a:p>
          <a:p>
            <a:pPr lvl="1"/>
            <a:r>
              <a:rPr lang="pl-PL" sz="2400" dirty="0" smtClean="0"/>
              <a:t>został zniszczony na skutek zdarzenia losowego (pożar, powódź itp.)</a:t>
            </a:r>
            <a:endParaRPr lang="pl-PL" sz="2000" b="1" dirty="0" smtClean="0"/>
          </a:p>
          <a:p>
            <a:pPr lvl="1"/>
            <a:r>
              <a:rPr lang="pl-PL" sz="2400" dirty="0" smtClean="0"/>
              <a:t>zaginął w wyniku kradzieży, </a:t>
            </a:r>
            <a:endParaRPr lang="pl-PL" sz="2000" b="1" dirty="0" smtClean="0"/>
          </a:p>
          <a:p>
            <a:pPr lvl="1"/>
            <a:r>
              <a:rPr lang="pl-PL" sz="2400" dirty="0" smtClean="0"/>
              <a:t>nadaje się do współpracy z innymi środkami trwałymi, a jego przystosowanie byłoby technicznie i ekonomicznie nieuzasadnione,</a:t>
            </a:r>
            <a:endParaRPr lang="pl-PL" sz="2000" b="1" dirty="0" smtClean="0"/>
          </a:p>
          <a:p>
            <a:pPr lvl="1"/>
            <a:r>
              <a:rPr lang="pl-PL" sz="2400" dirty="0" smtClean="0"/>
              <a:t>jest zbędny i nie będzie dalej użytkowany przez dysponenta. </a:t>
            </a:r>
            <a:endParaRPr lang="pl-PL" sz="2000" b="1" dirty="0" smtClean="0"/>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85720" y="2143116"/>
            <a:ext cx="8572560" cy="1446550"/>
          </a:xfrm>
          <a:prstGeom prst="rect">
            <a:avLst/>
          </a:prstGeom>
          <a:noFill/>
        </p:spPr>
        <p:txBody>
          <a:bodyPr wrap="square" rtlCol="0">
            <a:spAutoFit/>
          </a:bodyPr>
          <a:lstStyle/>
          <a:p>
            <a:pPr algn="ctr"/>
            <a:r>
              <a:rPr lang="pl-PL" sz="4400" b="1" dirty="0" smtClean="0">
                <a:latin typeface="Cambria" pitchFamily="18" charset="0"/>
              </a:rPr>
              <a:t>3. Ewidencja zdarzeń gospodarczych</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590394"/>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Ewidencja i wycena aktywów trwałych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Wartości niematerialne i prawne</a:t>
            </a:r>
            <a:endPar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W myśl art. 13 ust. 1 pkt. 14 ustawy o rachunkowości wartości niematerialne i prawne to nabyte przez jednostkę, zaliczane do aktywów trwałych prawa majątkowe nadające się do gospodarczego wykorzystania, o przewidywanym okresie ekonomicznej użyteczności dłuższym niż rok, przeznaczone do używania na potrzeby jednostki, a w szczególności:</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autorskie prawa majątkowe, prawa pokrewne, licencje, koncesje,</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prawa do wynalazków, patentów, znaków towarowych, wzorów użytkowych oraz zdobniczych,</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pl-PL" sz="14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know-how</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t>
            </a:r>
          </a:p>
          <a:p>
            <a:pPr lvl="1" eaLnBrk="0" fontAlgn="base" hangingPunct="0">
              <a:spcBef>
                <a:spcPct val="0"/>
              </a:spcBef>
              <a:spcAft>
                <a:spcPct val="0"/>
              </a:spcAft>
              <a:buFont typeface="Arial" pitchFamily="34" charset="0"/>
              <a:buChar char="•"/>
            </a:pPr>
            <a:endParaRPr lang="pl-PL" sz="1400" dirty="0" smtClean="0">
              <a:latin typeface="Cambria" pitchFamily="18" charset="0"/>
              <a:cs typeface="Times New Roman" pitchFamily="18" charset="0"/>
            </a:endParaRPr>
          </a:p>
          <a:p>
            <a:pPr eaLnBrk="0" fontAlgn="base" hangingPunct="0">
              <a:spcBef>
                <a:spcPct val="0"/>
              </a:spcBef>
              <a:spcAft>
                <a:spcPct val="0"/>
              </a:spcAft>
            </a:pPr>
            <a:r>
              <a:rPr lang="pl-PL" sz="1400" dirty="0" smtClean="0">
                <a:latin typeface="Cambria" pitchFamily="18" charset="0"/>
                <a:cs typeface="Arial" pitchFamily="34" charset="0"/>
              </a:rPr>
              <a:t>Ustawa o rachunkowości zawiera otwarty katalog tytułów zaliczanych do wartości niematerialnych i prawnych.</a:t>
            </a:r>
          </a:p>
          <a:p>
            <a:pPr eaLnBrk="0" fontAlgn="base" hangingPunct="0">
              <a:spcBef>
                <a:spcPct val="0"/>
              </a:spcBef>
              <a:spcAft>
                <a:spcPct val="0"/>
              </a:spcAft>
            </a:pPr>
            <a:r>
              <a:rPr lang="pl-PL" sz="1400" dirty="0" smtClean="0">
                <a:latin typeface="Cambria" pitchFamily="18" charset="0"/>
                <a:cs typeface="Arial" pitchFamily="34" charset="0"/>
              </a:rPr>
              <a:t> </a:t>
            </a:r>
          </a:p>
          <a:p>
            <a:pPr eaLnBrk="0" fontAlgn="base" hangingPunct="0">
              <a:spcBef>
                <a:spcPct val="0"/>
              </a:spcBef>
              <a:spcAft>
                <a:spcPct val="0"/>
              </a:spcAft>
            </a:pPr>
            <a:r>
              <a:rPr lang="pl-PL" sz="1400" b="1" dirty="0" smtClean="0">
                <a:latin typeface="Cambria" pitchFamily="18" charset="0"/>
                <a:cs typeface="Arial" pitchFamily="34" charset="0"/>
              </a:rPr>
              <a:t>Rzeczowy majątek trwały </a:t>
            </a:r>
            <a:endParaRPr lang="pl-PL" sz="1400" dirty="0" smtClean="0">
              <a:latin typeface="Cambria" pitchFamily="18" charset="0"/>
              <a:cs typeface="Arial" pitchFamily="34" charset="0"/>
            </a:endParaRPr>
          </a:p>
          <a:p>
            <a:pPr eaLnBrk="0" fontAlgn="base" hangingPunct="0">
              <a:spcBef>
                <a:spcPct val="0"/>
              </a:spcBef>
              <a:spcAft>
                <a:spcPct val="0"/>
              </a:spcAft>
            </a:pPr>
            <a:r>
              <a:rPr lang="pl-PL" sz="1400" dirty="0" smtClean="0">
                <a:latin typeface="Cambria" pitchFamily="18" charset="0"/>
                <a:cs typeface="Arial" pitchFamily="34" charset="0"/>
              </a:rPr>
              <a:t>Zgodnie z ustawą o rachunkowości rzeczowe aktywa trwałe obejmują następujące składniki aktywów:</a:t>
            </a:r>
          </a:p>
          <a:p>
            <a:pPr marL="685800" lvl="1" indent="-228600" eaLnBrk="0" fontAlgn="base" hangingPunct="0">
              <a:spcBef>
                <a:spcPct val="0"/>
              </a:spcBef>
              <a:spcAft>
                <a:spcPct val="0"/>
              </a:spcAft>
              <a:buFont typeface="+mj-lt"/>
              <a:buAutoNum type="alphaLcParenR"/>
            </a:pPr>
            <a:r>
              <a:rPr lang="pl-PL" sz="1400" dirty="0" smtClean="0">
                <a:latin typeface="Cambria" pitchFamily="18" charset="0"/>
                <a:cs typeface="Arial" pitchFamily="34" charset="0"/>
              </a:rPr>
              <a:t>środki trwałe:</a:t>
            </a:r>
          </a:p>
          <a:p>
            <a:pPr lvl="2"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grunty (w tym prawo wieczystego użytkowania gruntu),</a:t>
            </a:r>
          </a:p>
          <a:p>
            <a:pPr lvl="2"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budynki, lokale oraz obiekty inżynierii lądowej i wodnej,</a:t>
            </a:r>
          </a:p>
          <a:p>
            <a:pPr lvl="2"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urządzenia techniczne i maszyny,</a:t>
            </a:r>
          </a:p>
          <a:p>
            <a:pPr lvl="2"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środki transportu,</a:t>
            </a:r>
          </a:p>
          <a:p>
            <a:pPr marL="685800" lvl="1" indent="-228600" eaLnBrk="0" fontAlgn="base" hangingPunct="0">
              <a:spcBef>
                <a:spcPct val="0"/>
              </a:spcBef>
              <a:spcAft>
                <a:spcPct val="0"/>
              </a:spcAft>
              <a:buFont typeface="+mj-lt"/>
              <a:buAutoNum type="alphaLcParenR"/>
            </a:pPr>
            <a:r>
              <a:rPr lang="pl-PL" sz="1400" dirty="0" smtClean="0">
                <a:latin typeface="Cambria" pitchFamily="18" charset="0"/>
                <a:cs typeface="Arial" pitchFamily="34" charset="0"/>
              </a:rPr>
              <a:t>środki trwałe w budowie,</a:t>
            </a:r>
          </a:p>
          <a:p>
            <a:pPr marL="685800" lvl="1" indent="-228600" eaLnBrk="0" fontAlgn="base" hangingPunct="0">
              <a:spcBef>
                <a:spcPct val="0"/>
              </a:spcBef>
              <a:spcAft>
                <a:spcPct val="0"/>
              </a:spcAft>
              <a:buFont typeface="+mj-lt"/>
              <a:buAutoNum type="alphaLcParenR"/>
            </a:pPr>
            <a:r>
              <a:rPr lang="pl-PL" sz="1400" dirty="0" smtClean="0">
                <a:latin typeface="Cambria" pitchFamily="18" charset="0"/>
                <a:cs typeface="Arial" pitchFamily="34" charset="0"/>
              </a:rPr>
              <a:t>zaliczki na środki trwałe w budowie.</a:t>
            </a:r>
          </a:p>
          <a:p>
            <a:pPr marL="685800" lvl="1" indent="-228600" eaLnBrk="0" fontAlgn="base" hangingPunct="0">
              <a:spcBef>
                <a:spcPct val="0"/>
              </a:spcBef>
              <a:spcAft>
                <a:spcPct val="0"/>
              </a:spcAft>
            </a:pPr>
            <a:endParaRPr lang="pl-PL" sz="1400" dirty="0" smtClean="0">
              <a:latin typeface="Cambria" pitchFamily="18" charset="0"/>
              <a:cs typeface="Arial" pitchFamily="34" charset="0"/>
            </a:endParaRPr>
          </a:p>
          <a:p>
            <a:pPr eaLnBrk="0" fontAlgn="base" hangingPunct="0">
              <a:spcBef>
                <a:spcPct val="0"/>
              </a:spcBef>
              <a:spcAft>
                <a:spcPct val="0"/>
              </a:spcAft>
            </a:pPr>
            <a:r>
              <a:rPr lang="pl-PL" sz="1400" dirty="0" smtClean="0">
                <a:latin typeface="Cambria" pitchFamily="18" charset="0"/>
                <a:cs typeface="Arial" pitchFamily="34" charset="0"/>
              </a:rPr>
              <a:t>	Ustawa nie definiuje pojęcia „rzeczowe aktywa trwałe". Określa tylko, jakie składniki należy zakwalifikować do tej grupy majątkowej.</a:t>
            </a:r>
          </a:p>
          <a:p>
            <a:pPr eaLnBrk="0" fontAlgn="base" hangingPunct="0">
              <a:spcBef>
                <a:spcPct val="0"/>
              </a:spcBef>
              <a:spcAft>
                <a:spcPct val="0"/>
              </a:spcAft>
            </a:pPr>
            <a:endParaRPr lang="pl-PL" sz="1400" dirty="0" smtClean="0">
              <a:latin typeface="Cambria" pitchFamily="18" charset="0"/>
              <a:cs typeface="Arial" pitchFamily="34" charset="0"/>
            </a:endParaRPr>
          </a:p>
          <a:p>
            <a:pPr lvl="1" eaLnBrk="0" fontAlgn="base" hangingPunct="0">
              <a:spcBef>
                <a:spcPct val="0"/>
              </a:spcBef>
              <a:spcAft>
                <a:spcPct val="0"/>
              </a:spcAft>
              <a:buFont typeface="Arial" pitchFamily="34" charset="0"/>
              <a:buChar char="•"/>
            </a:pPr>
            <a:endParaRPr lang="pl-PL" sz="1400" dirty="0" smtClean="0">
              <a:latin typeface="Cambria" pitchFamily="18" charset="0"/>
              <a:cs typeface="Arial" pitchFamily="34" charset="0"/>
            </a:endParaRPr>
          </a:p>
          <a:p>
            <a:pPr eaLnBrk="0" fontAlgn="base" hangingPunct="0">
              <a:spcBef>
                <a:spcPct val="0"/>
              </a:spcBef>
              <a:spcAft>
                <a:spcPct val="0"/>
              </a:spcAf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448648"/>
            <a:ext cx="9144000" cy="5909310"/>
          </a:xfrm>
          <a:prstGeom prst="rect">
            <a:avLst/>
          </a:prstGeom>
        </p:spPr>
        <p:txBody>
          <a:bodyPr wrap="square">
            <a:spAutoFit/>
          </a:bodyPr>
          <a:lstStyle/>
          <a:p>
            <a:pPr eaLnBrk="0" fontAlgn="base" hangingPunct="0">
              <a:spcBef>
                <a:spcPct val="0"/>
              </a:spcBef>
              <a:spcAft>
                <a:spcPct val="0"/>
              </a:spcAft>
            </a:pPr>
            <a:r>
              <a:rPr lang="pl-PL" sz="1400" dirty="0" smtClean="0">
                <a:latin typeface="Cambria" pitchFamily="18" charset="0"/>
                <a:cs typeface="Arial" pitchFamily="34" charset="0"/>
              </a:rPr>
              <a:t>Środki trwałe muszą spełniać następujące warunki:</a:t>
            </a:r>
          </a:p>
          <a:p>
            <a:pPr lvl="1"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przewidywany okres ich użyteczności ekonomicznej przekracza rok.</a:t>
            </a:r>
          </a:p>
          <a:p>
            <a:pPr lvl="1"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są kompletne i zdatne do użytku w momencie przyjęcia do używania,</a:t>
            </a:r>
          </a:p>
          <a:p>
            <a:pPr lvl="1" eaLnBrk="0" fontAlgn="base" hangingPunct="0">
              <a:spcBef>
                <a:spcPct val="0"/>
              </a:spcBef>
              <a:spcAft>
                <a:spcPct val="0"/>
              </a:spcAft>
              <a:buFont typeface="Arial" pitchFamily="34" charset="0"/>
              <a:buChar char="•"/>
            </a:pPr>
            <a:r>
              <a:rPr lang="pl-PL" sz="1400" dirty="0" smtClean="0">
                <a:latin typeface="Cambria" pitchFamily="18" charset="0"/>
                <a:cs typeface="Arial" pitchFamily="34" charset="0"/>
              </a:rPr>
              <a:t> są przeznaczone na potrzeby jednostki - oznacza to, że organizacja czerpie korzyści ekonomiczne w wyniku ich wykorzystania w ramach własnej działalności produkcyjnej, handlowej, usługowej lub administracyjnej.</a:t>
            </a:r>
          </a:p>
          <a:p>
            <a:pPr lvl="1" eaLnBrk="0" fontAlgn="base" hangingPunct="0">
              <a:spcBef>
                <a:spcPct val="0"/>
              </a:spcBef>
              <a:spcAft>
                <a:spcPct val="0"/>
              </a:spcAft>
              <a:buFont typeface="Arial" pitchFamily="34" charset="0"/>
              <a:buChar char="•"/>
            </a:pPr>
            <a:endParaRPr lang="pl-PL" sz="1400" dirty="0" smtClean="0">
              <a:latin typeface="Cambria" pitchFamily="18" charset="0"/>
              <a:cs typeface="Arial" pitchFamily="34" charset="0"/>
            </a:endParaRPr>
          </a:p>
          <a:p>
            <a:r>
              <a:rPr lang="pl-PL" sz="1400" dirty="0" smtClean="0">
                <a:latin typeface="Cambria" pitchFamily="18" charset="0"/>
              </a:rPr>
              <a:t>Do uznania jednostki pozostaje zatem, czy:</a:t>
            </a:r>
          </a:p>
          <a:p>
            <a:pPr lvl="1">
              <a:buFont typeface="Arial" pitchFamily="34" charset="0"/>
              <a:buChar char="•"/>
            </a:pPr>
            <a:r>
              <a:rPr lang="pl-PL" sz="1400" dirty="0" smtClean="0">
                <a:latin typeface="Cambria" pitchFamily="18" charset="0"/>
              </a:rPr>
              <a:t> wszystkie małowartościowe przedmioty o cenie nieprzekraczającej 3.500,00 zł zostają w miesiącu oddania ich do używania odpisane w koszty materiałów,</a:t>
            </a:r>
          </a:p>
          <a:p>
            <a:pPr lvl="1">
              <a:buFont typeface="Arial" pitchFamily="34" charset="0"/>
              <a:buChar char="•"/>
            </a:pPr>
            <a:r>
              <a:rPr lang="pl-PL" sz="1400" dirty="0" smtClean="0">
                <a:latin typeface="Cambria" pitchFamily="18" charset="0"/>
              </a:rPr>
              <a:t> przedmioty takie zostaną zaliczone do środków trwałych, ale jednocześnie w miesiącu oddania ich do używania lub następnym nastąpi ich odpisanie jednorazowo, w całości w koszty amortyzacji,</a:t>
            </a:r>
          </a:p>
          <a:p>
            <a:pPr lvl="1">
              <a:buFont typeface="Arial" pitchFamily="34" charset="0"/>
              <a:buChar char="•"/>
            </a:pPr>
            <a:r>
              <a:rPr lang="pl-PL" sz="1400" dirty="0" smtClean="0">
                <a:latin typeface="Cambria" pitchFamily="18" charset="0"/>
              </a:rPr>
              <a:t> przedmioty takie zostaną zaliczone do środków trwałych i jednocześnie, poczynając od miesiąca oddania lub następnego po nim, rozpocznie się ich amortyzacja za pomocą stawek określonych przez organizację.</a:t>
            </a:r>
          </a:p>
          <a:p>
            <a:r>
              <a:rPr lang="pl-PL" sz="1400" dirty="0" smtClean="0">
                <a:latin typeface="Cambria" pitchFamily="18" charset="0"/>
              </a:rPr>
              <a:t> </a:t>
            </a:r>
          </a:p>
          <a:p>
            <a:r>
              <a:rPr lang="pl-PL" sz="1400" b="1" dirty="0" smtClean="0">
                <a:latin typeface="Cambria" pitchFamily="18" charset="0"/>
              </a:rPr>
              <a:t>Należności oraz inwestycje długoterminowe</a:t>
            </a:r>
            <a:endParaRPr lang="pl-PL" sz="1400" dirty="0" smtClean="0">
              <a:latin typeface="Cambria" pitchFamily="18" charset="0"/>
            </a:endParaRPr>
          </a:p>
          <a:p>
            <a:pPr algn="just"/>
            <a:r>
              <a:rPr lang="pl-PL" sz="1400" dirty="0" smtClean="0">
                <a:latin typeface="Cambria" pitchFamily="18" charset="0"/>
              </a:rPr>
              <a:t>	Do należności długoterminowych zalicza się te, które wynikają z rozrachunków za sprzedane składniki aktywów trwałych oraz długoterminowych papierów wartościowych i innych aktywów finansowych, które są wymagalne po 12 miesiącach dnia bilansowego.</a:t>
            </a:r>
          </a:p>
          <a:p>
            <a:pPr algn="just"/>
            <a:endParaRPr lang="pl-PL" sz="1400" dirty="0" smtClean="0">
              <a:latin typeface="Cambria" pitchFamily="18" charset="0"/>
            </a:endParaRPr>
          </a:p>
          <a:p>
            <a:r>
              <a:rPr lang="pl-PL" sz="1400" dirty="0" smtClean="0">
                <a:latin typeface="Cambria" pitchFamily="18" charset="0"/>
              </a:rPr>
              <a:t>Inwestycje długoterminowe obejmują przede wszystkim:</a:t>
            </a:r>
          </a:p>
          <a:p>
            <a:pPr marL="685800" lvl="1" indent="-228600">
              <a:buFont typeface="+mj-lt"/>
              <a:buAutoNum type="alphaLcParenR"/>
            </a:pPr>
            <a:r>
              <a:rPr lang="pl-PL" sz="1400" dirty="0" smtClean="0">
                <a:latin typeface="Cambria" pitchFamily="18" charset="0"/>
              </a:rPr>
              <a:t>inwestycje w nieruchomości i prawa,</a:t>
            </a:r>
          </a:p>
          <a:p>
            <a:pPr marL="685800" lvl="1" indent="-228600">
              <a:buFont typeface="+mj-lt"/>
              <a:buAutoNum type="alphaLcParenR"/>
            </a:pPr>
            <a:r>
              <a:rPr lang="pl-PL" sz="1400" dirty="0" smtClean="0">
                <a:latin typeface="Cambria" pitchFamily="18" charset="0"/>
              </a:rPr>
              <a:t>długo- i krótkoterminowe aktywa finansowe, a przede wszystkim różnego rodzaju lokaty, spełniające jednocześnie dwa warunki:</a:t>
            </a:r>
          </a:p>
          <a:p>
            <a:pPr lvl="2">
              <a:buFont typeface="Arial" pitchFamily="34" charset="0"/>
              <a:buChar char="•"/>
            </a:pPr>
            <a:r>
              <a:rPr lang="pl-PL" sz="1400" dirty="0" smtClean="0">
                <a:latin typeface="Cambria" pitchFamily="18" charset="0"/>
              </a:rPr>
              <a:t> aktywa te nie mają terminu wymagalności (np. akcje, udziały), a jeżeli są płatne i wymagalne, to termin ten jest dłuższy niż 12 miesięcy od dnia bilansowego,</a:t>
            </a:r>
          </a:p>
          <a:p>
            <a:pPr lvl="2">
              <a:buFont typeface="Arial" pitchFamily="34" charset="0"/>
              <a:buChar char="•"/>
            </a:pPr>
            <a:r>
              <a:rPr lang="pl-PL" sz="1400" dirty="0" smtClean="0">
                <a:latin typeface="Cambria" pitchFamily="18" charset="0"/>
              </a:rPr>
              <a:t> aktywa te według zamiarów jednostki aktualnych na dzień sporządzenia bilansu nie są przeznaczone do zbycia (obrotu), a więc do sprzedaży,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71462"/>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7000" algn="l"/>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Ewidencja i wycena aktyw obrotowych</a:t>
            </a:r>
          </a:p>
          <a:p>
            <a:pPr marL="0" marR="0" lvl="0" indent="0" algn="l" defTabSz="914400" rtl="0" eaLnBrk="1" fontAlgn="base" latinLnBrk="0" hangingPunct="1">
              <a:lnSpc>
                <a:spcPct val="100000"/>
              </a:lnSpc>
              <a:spcBef>
                <a:spcPct val="0"/>
              </a:spcBef>
              <a:spcAft>
                <a:spcPct val="0"/>
              </a:spcAft>
              <a:buClrTx/>
              <a:buSzTx/>
              <a:buFontTx/>
              <a:buNone/>
              <a:tabLst>
                <a:tab pos="127000" algn="l"/>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7000" algn="l"/>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Przepisy ustawy o rachunkowości dopuszczają ponadto pewne uproszczenia w ewidencji materiałów. W zakładowym planie kont można określić zasady odpisywania w koszty wartości materiałów na dzień ich zakupu, połączone z ustaleniem stanu tych składników w drodze spisu z natury, jego wyceny oraz korekty kosztów o wartość tego stanu nie później niż na dzień bilansowy.</a:t>
            </a: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Należności krótkoterminowe</a:t>
            </a:r>
            <a:endParaRPr kumimoji="0" lang="pl-PL" sz="1400" b="1"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7000" algn="l"/>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Zgodnie z art. 3 ust. 1 </a:t>
            </a:r>
            <a:r>
              <a:rPr kumimoji="0" lang="pl-PL" sz="14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pkt</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18c ustawy o rachunkowości należności krótkoterminowe to wierzytelności z tytułów cywilnoprawnych i publicznoprawnych, wymagających w myśl prawa zapłaty przez dłużników - osoby prawne i fizyczne, w ciągu 12 miesięcy od dnia bilansowego. W należnościach krótkoterminowych ujmuje się część należności długoterminowych, która zgodnie z umową bądź innymi ustaleniami przypada do zapłaty w ciągu 12 miesięcy od dnia bilansowego.</a:t>
            </a: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Inwestycje krótkoterminowe</a:t>
            </a:r>
            <a:endParaRPr kumimoji="0" lang="pl-PL" sz="1400" b="1"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7000" algn="l"/>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Na inwestycje krótkoterminowe składają się wyrażone w walucie polskiej lub przeliczonej na złote walucie obcej:</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algn="just" eaLnBrk="0" fontAlgn="base" hangingPunct="0">
              <a:spcBef>
                <a:spcPct val="0"/>
              </a:spcBef>
              <a:spcAft>
                <a:spcPct val="0"/>
              </a:spcAft>
              <a:buFont typeface="Arial" pitchFamily="34" charset="0"/>
              <a:buChar char="•"/>
              <a:tabLst>
                <a:tab pos="127000" algn="l"/>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krótkoterminowe, a więc o terminie wykupu lub spłaty krótszym niż rok od dnia bilansowego oraz przeznaczone do obrotu aktywa finansowe, do których zaliczono udziały i akcje, inne papiery wartościowe, udzielone pożyczki, inne, a dalej aktywa pieniężne, obejmujące środki pieniężne w kasie i na rachunkach bankowych, a </a:t>
            </a:r>
            <a:r>
              <a:rPr kumimoji="0" lang="pl-PL" sz="14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vista</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inne środki pieniężne, a następnie inne aktywa pieniężne,</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algn="just" eaLnBrk="0" fontAlgn="base" hangingPunct="0">
              <a:spcBef>
                <a:spcPct val="0"/>
              </a:spcBef>
              <a:spcAft>
                <a:spcPct val="0"/>
              </a:spcAft>
              <a:buFont typeface="Arial" pitchFamily="34" charset="0"/>
              <a:buChar char="•"/>
              <a:tabLst>
                <a:tab pos="127000" algn="l"/>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inne (aniżeli finansowe) inwestycje krótkoterminowe.</a:t>
            </a:r>
          </a:p>
          <a:p>
            <a:pPr lvl="1" eaLnBrk="0" fontAlgn="base" hangingPunct="0">
              <a:spcBef>
                <a:spcPct val="0"/>
              </a:spcBef>
              <a:spcAft>
                <a:spcPct val="0"/>
              </a:spcAft>
              <a:buFont typeface="Arial" pitchFamily="34" charset="0"/>
              <a:buChar char="•"/>
              <a:tabLst>
                <a:tab pos="127000" algn="l"/>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7000" algn="l"/>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Środki pieniężne w kasie</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wykazuje się według wartości nominalnej, a ich stan wynikający z ksiąg rachunkowych powinien być potwierdzony inwentaryzacją w drodze spisu z natury i zgodny z wykazanym w tym spisie na dzień bilansowy.</a:t>
            </a: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Środki pieniężne na rachunkach bankowych</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wykazuje się w wielkości potwierdzonej przez bank wyciągiem bankowym, z wyjątkiem lokat terminowych, które wykazuje się jako inne aktywa pieniężne.</a:t>
            </a: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000" algn="l"/>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Inne środki pieniężne</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obejmują niekwalifikujące się do środków pieniężnych w kasie i na rachunkach bankowych środki pieniężne, np. środki pieniężne w drodze.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142852"/>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tabLst>
                <a:tab pos="127000" algn="l"/>
              </a:tabLst>
            </a:pPr>
            <a:r>
              <a:rPr lang="pl-PL" sz="1400" b="1" dirty="0" smtClean="0">
                <a:latin typeface="Cambria" pitchFamily="18" charset="0"/>
                <a:ea typeface="Times New Roman" pitchFamily="18" charset="0"/>
                <a:cs typeface="Times New Roman" pitchFamily="18" charset="0"/>
              </a:rPr>
              <a:t>Krótkoterminowe rozliczenia międzyokresowe</a:t>
            </a:r>
            <a:endParaRPr lang="pl-PL" sz="1400" b="1" dirty="0" smtClean="0">
              <a:latin typeface="Cambria" pitchFamily="18" charset="0"/>
              <a:cs typeface="Arial" pitchFamily="34" charset="0"/>
            </a:endParaRPr>
          </a:p>
          <a:p>
            <a:pPr lvl="0" algn="just" eaLnBrk="0" fontAlgn="base" hangingPunct="0">
              <a:spcBef>
                <a:spcPct val="0"/>
              </a:spcBef>
              <a:spcAft>
                <a:spcPct val="0"/>
              </a:spcAft>
              <a:tabLst>
                <a:tab pos="127000" algn="l"/>
              </a:tabLst>
            </a:pPr>
            <a:r>
              <a:rPr lang="pl-PL" sz="1400" dirty="0" smtClean="0">
                <a:latin typeface="Cambria" pitchFamily="18" charset="0"/>
                <a:ea typeface="Times New Roman" pitchFamily="18" charset="0"/>
                <a:cs typeface="Times New Roman" pitchFamily="18" charset="0"/>
              </a:rPr>
              <a:t>		Rozliczenia międzyokresowe kosztów traktowane są jako krótkoterminowe i wykazywane w bilansie w aktywach obrotowych, jeżeli koszty w nich ujęte zostaną aktywowane przed upływem 12 miesięcy od dnia bilansowego. Aby poniesiony nakład mógł być uznany za aktywa jednostki i rozliczany w ciągu przyszłych okresów sprawozdawczych, musi spełnić wszystkie warunki stawiane przez ustawę o rachunkowości aktywom jednostki, czyli muszą one:</a:t>
            </a:r>
            <a:endParaRPr lang="pl-PL" sz="1400" dirty="0" smtClean="0">
              <a:latin typeface="Cambria" pitchFamily="18" charset="0"/>
              <a:cs typeface="Arial" pitchFamily="34" charset="0"/>
            </a:endParaRPr>
          </a:p>
          <a:p>
            <a:pPr lvl="1" eaLnBrk="0" fontAlgn="base" hangingPunct="0">
              <a:spcBef>
                <a:spcPct val="0"/>
              </a:spcBef>
              <a:spcAft>
                <a:spcPct val="0"/>
              </a:spcAft>
              <a:buFont typeface="Arial" pitchFamily="34" charset="0"/>
              <a:buChar char="•"/>
              <a:tabLst>
                <a:tab pos="127000" algn="l"/>
              </a:tabLst>
            </a:pPr>
            <a:r>
              <a:rPr lang="pl-PL" sz="1400" dirty="0" smtClean="0">
                <a:latin typeface="Cambria" pitchFamily="18" charset="0"/>
                <a:ea typeface="Times New Roman" pitchFamily="18" charset="0"/>
                <a:cs typeface="Times New Roman" pitchFamily="18" charset="0"/>
              </a:rPr>
              <a:t> być kontrolowane przez jednostkę,</a:t>
            </a:r>
            <a:endParaRPr lang="pl-PL" sz="1400" dirty="0" smtClean="0">
              <a:latin typeface="Cambria" pitchFamily="18" charset="0"/>
              <a:cs typeface="Arial" pitchFamily="34" charset="0"/>
            </a:endParaRPr>
          </a:p>
          <a:p>
            <a:pPr lvl="1" eaLnBrk="0" fontAlgn="base" hangingPunct="0">
              <a:spcBef>
                <a:spcPct val="0"/>
              </a:spcBef>
              <a:spcAft>
                <a:spcPct val="0"/>
              </a:spcAft>
              <a:buFont typeface="Arial" pitchFamily="34" charset="0"/>
              <a:buChar char="•"/>
              <a:tabLst>
                <a:tab pos="127000" algn="l"/>
              </a:tabLst>
            </a:pPr>
            <a:r>
              <a:rPr lang="pl-PL" sz="1400" dirty="0" smtClean="0">
                <a:latin typeface="Cambria" pitchFamily="18" charset="0"/>
                <a:ea typeface="Times New Roman" pitchFamily="18" charset="0"/>
                <a:cs typeface="Times New Roman" pitchFamily="18" charset="0"/>
              </a:rPr>
              <a:t> mieć wiarygodnie określoną wartość,</a:t>
            </a:r>
            <a:endParaRPr lang="pl-PL" sz="1400" dirty="0" smtClean="0">
              <a:latin typeface="Cambria" pitchFamily="18" charset="0"/>
              <a:cs typeface="Arial" pitchFamily="34" charset="0"/>
            </a:endParaRPr>
          </a:p>
          <a:p>
            <a:pPr lvl="1" eaLnBrk="0" fontAlgn="base" hangingPunct="0">
              <a:spcBef>
                <a:spcPct val="0"/>
              </a:spcBef>
              <a:spcAft>
                <a:spcPct val="0"/>
              </a:spcAft>
              <a:buFont typeface="Arial" pitchFamily="34" charset="0"/>
              <a:buChar char="•"/>
              <a:tabLst>
                <a:tab pos="127000" algn="l"/>
              </a:tabLst>
            </a:pPr>
            <a:r>
              <a:rPr lang="pl-PL" sz="1400" dirty="0" smtClean="0">
                <a:latin typeface="Cambria" pitchFamily="18" charset="0"/>
                <a:ea typeface="Times New Roman" pitchFamily="18" charset="0"/>
                <a:cs typeface="Times New Roman" pitchFamily="18" charset="0"/>
              </a:rPr>
              <a:t> powstać w wyniku przeszłych zdarzeń,</a:t>
            </a:r>
            <a:endParaRPr lang="pl-PL" sz="1400" dirty="0" smtClean="0">
              <a:latin typeface="Cambria" pitchFamily="18" charset="0"/>
              <a:cs typeface="Arial" pitchFamily="34" charset="0"/>
            </a:endParaRPr>
          </a:p>
          <a:p>
            <a:pPr lvl="1" eaLnBrk="0" fontAlgn="base" hangingPunct="0">
              <a:spcBef>
                <a:spcPct val="0"/>
              </a:spcBef>
              <a:spcAft>
                <a:spcPct val="0"/>
              </a:spcAft>
              <a:buFont typeface="Arial" pitchFamily="34" charset="0"/>
              <a:buChar char="•"/>
              <a:tabLst>
                <a:tab pos="127000" algn="l"/>
              </a:tabLst>
            </a:pPr>
            <a:r>
              <a:rPr lang="pl-PL" sz="1400" dirty="0" smtClean="0">
                <a:latin typeface="Cambria" pitchFamily="18" charset="0"/>
                <a:ea typeface="Times New Roman" pitchFamily="18" charset="0"/>
                <a:cs typeface="Times New Roman" pitchFamily="18" charset="0"/>
              </a:rPr>
              <a:t> spowodować w przyszłości wpływ do jednostki korzyści ekonomicznych.</a:t>
            </a:r>
            <a:endParaRPr lang="pl-PL" sz="1400" dirty="0" smtClean="0">
              <a:latin typeface="Cambria"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pl-PL" sz="1400" b="1" dirty="0" smtClean="0">
              <a:latin typeface="Cambria"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Ewidencja i wycena pasyw</a:t>
            </a:r>
            <a:r>
              <a:rPr kumimoji="0" lang="pl-PL" sz="1600" b="1"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Fundusze własne</a:t>
            </a:r>
            <a:endParaRPr kumimoji="0" lang="pl-PL"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Kapitał (fundusz) podstawowy w stowarzyszeniach, fundacjach przybiera</a:t>
            </a:r>
            <a:r>
              <a:rPr kumimoji="0" lang="pl-PL" sz="1400" b="0" i="0" u="none" strike="noStrike" cap="none" normalizeH="0" dirty="0" smtClean="0">
                <a:ln>
                  <a:noFill/>
                </a:ln>
                <a:solidFill>
                  <a:schemeClr val="tx1"/>
                </a:solidFill>
                <a:effectLst/>
                <a:latin typeface="Cambria" pitchFamily="18" charset="0"/>
                <a:ea typeface="Calibri" pitchFamily="34" charset="0"/>
                <a:cs typeface="Times New Roman" pitchFamily="18" charset="0"/>
              </a:rPr>
              <a:t> postać </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funduszu statutowego.</a:t>
            </a:r>
            <a:r>
              <a:rPr lang="pl-PL" sz="1400" dirty="0" smtClean="0">
                <a:latin typeface="Arial" pitchFamily="34" charset="0"/>
                <a:ea typeface="Calibri" pitchFamily="34" charset="0"/>
                <a:cs typeface="Arial" pitchFamily="34" charset="0"/>
              </a:rPr>
              <a:t> </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stowarzyszeniach i fundacjach fundusz statutowy stanowi wartość fundusz założycielskiego (majątek przekazany przez fundatora, majątek przekazany przez członk</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stowarzyszenia), kt</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ry może być powiększany z dodatniego wyniku finansowego.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Rezerwy na zobowiązania</a:t>
            </a:r>
            <a:endParaRPr kumimoji="0" lang="pl-PL"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Warunkiem ujęcia rezerw w bilansie jest spełnienie przez nie trzech warunk</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a:t>
            </a: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istnienia obowiązku wynikającego z przeszłych zdarzeń,</a:t>
            </a: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prawdopodobnego wydatkowania zasob</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w związku z rozliczeniem zobowiązania,</a:t>
            </a: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możliwości wiarygodnego oszacowania kwoty zobowiązania.</a:t>
            </a:r>
          </a:p>
          <a:p>
            <a:pPr lvl="1" eaLnBrk="0" fontAlgn="base" hangingPunct="0">
              <a:spcBef>
                <a:spcPct val="0"/>
              </a:spcBef>
              <a:spcAft>
                <a:spcPct val="0"/>
              </a:spcAft>
              <a:buFont typeface="Arial" pitchFamily="34" charset="0"/>
              <a:buChar char="•"/>
            </a:pP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Zgodnie z art. 35d ust. 1 rezerwy na zobowiązania tworzy się na pewne lub o dużym stopniu prawdopodobieństwa przyszłe zobowiązania, kt</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rych kwotę można w spos</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b wiarygodny oszacować, a w szczeg</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lności na straty z transakcji gospodarczych w toku, w tym z tytułu udzielonych gwarancji, poręczeń, operacji kredytowych, skutk</a:t>
            </a:r>
            <a:r>
              <a:rPr kumimoji="0" lang="pl-PL" sz="1400" b="0"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toczącego się postępowania sądowego.</a:t>
            </a: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142852"/>
            <a:ext cx="9144000" cy="65864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Ewidencja i wycena zobowiązań oraz kredyt</a:t>
            </a:r>
            <a:r>
              <a:rPr kumimoji="0" lang="pl-PL" sz="1600" b="1" i="0" u="none" strike="noStrike" cap="none" normalizeH="0" baseline="0" dirty="0" smtClean="0">
                <a:ln>
                  <a:noFill/>
                </a:ln>
                <a:solidFill>
                  <a:schemeClr val="tx1"/>
                </a:solidFill>
                <a:effectLst/>
                <a:latin typeface="Calibri"/>
                <a:ea typeface="Calibri" pitchFamily="34" charset="0"/>
                <a:cs typeface="Times New Roman" pitchFamily="18" charset="0"/>
              </a:rPr>
              <a:t>ó</a:t>
            </a:r>
            <a:r>
              <a:rPr kumimoji="0" lang="pl-PL" sz="1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w i pożyczek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Rozliczenie zobowiązania może nastąpić w drodze wypłaty gotówki lub jej ekwiwalentów, przekazania innych aktywów, świadczenia usługi, zamiany jednego zobowiązania na inne lub zamiany zobowiązania na kapitał własny.</a:t>
            </a:r>
            <a:r>
              <a:rPr lang="pl-PL" sz="1400" dirty="0" smtClean="0">
                <a:latin typeface="Cambria" pitchFamily="18" charset="0"/>
                <a:ea typeface="Calibri"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Do zobowiązań długoterminowych na dzień bilansowy zalicza się wszystkie zobowiązania jednostki z tytułów cywilnoprawnych oraz publicznoprawnych, bez względu na przyczynę ich powstania i walutę zapłaty, których termin płatności w całości przypada później, aniżeli w roku następującym po dniu bilansowym.</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Zobowiązania krótkoterminowe zgodnie z art. 3 ust. 1 </a:t>
            </a:r>
            <a:r>
              <a:rPr kumimoji="0" lang="pl-PL" sz="14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pkt</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22 ustawy o rachunkowości obejmują stan zadłużenia jednostki z wszelkich tytułów cywilnoprawnych i publi</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Cambria" pitchFamily="18" charset="0"/>
              </a:rPr>
              <a:t>cznoprawnych na dzień bilansowy - płatnych w złotych lub w walutach obcych - wymagających w myśl aktualnych umów zapłaty najpóźniej do ostatniego dnia roku następującego po dniu bilans</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owym.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Zobowiązania krótkoterminowe:</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kredyty i pożyczki</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inne zobowiązania</a:t>
            </a:r>
          </a:p>
          <a:p>
            <a:pPr lvl="1" eaLnBrk="0" fontAlgn="base" hangingPunct="0">
              <a:spcBef>
                <a:spcPct val="0"/>
              </a:spcBef>
              <a:spcAft>
                <a:spcPct val="0"/>
              </a:spcAf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Kredyty i pożyczki krótkoterminowe </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obejmują zaciągnięte przez jednostkę w walucie polskiej bądź obcej, niespłacone na dzień bilansowy kredyty i pożyczki, których płata przypada w ciągu 12 miesięcy od dnia bilansowego.</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Do innych zobowiązań krótkoterminowych zaliczamy między innymi </a:t>
            </a: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zobowiązania z tytułu dostaw i usług</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które obejmują stan na dzień bilansowy wszystkich zobowiązań związanych z zakupem dla działalności materiałów, towarowa usług, w tym robót, zarówno z dostaw krajowych, jak i z zagranicy.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Kolejną ważną grupą są </a:t>
            </a:r>
            <a:r>
              <a:rPr kumimoji="0" lang="pl-PL" sz="14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zobowiązania z tytułu podatków, ceł, ubezpieczeń i innych świadczeń</a:t>
            </a: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Jak wynika z ich nazwy obejmują one zobowiązania z tytułu:</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wszelkich tytułów podatkowych, bez względu na to czy podatki te stanowią do-chód budżetu centralnego, jak np. podatek dochodowy od osób fizycznych, VAT, czy budżetów lokalnych, jak np. podatek od nieruchomości,</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ceł, łącznie z opłatą manipulacyjną,</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ubezpieczeń społecznych, zdrowotnych, w tym także FP i FGŚP,</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4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innych świadczeń o charakterze publicznoprawnym (jeżeli stosuje się do nich przepisy Ordynacji podatkowej).</a:t>
            </a:r>
            <a:endParaRPr kumimoji="0" lang="pl-PL" sz="14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85720" y="2143116"/>
            <a:ext cx="8572560" cy="2800767"/>
          </a:xfrm>
          <a:prstGeom prst="rect">
            <a:avLst/>
          </a:prstGeom>
          <a:noFill/>
        </p:spPr>
        <p:txBody>
          <a:bodyPr wrap="square" rtlCol="0">
            <a:spAutoFit/>
          </a:bodyPr>
          <a:lstStyle/>
          <a:p>
            <a:pPr algn="ctr"/>
            <a:r>
              <a:rPr lang="pl-PL" sz="4400" b="1" dirty="0" smtClean="0">
                <a:latin typeface="Cambria" pitchFamily="18" charset="0"/>
              </a:rPr>
              <a:t>4. Ewidencja kosztów i przychodów oraz ustalenie wyniku na działalności</a:t>
            </a:r>
          </a:p>
          <a:p>
            <a:pPr algn="ctr"/>
            <a:endParaRPr lang="pl-PL" sz="4400" b="1" dirty="0" smtClean="0">
              <a:latin typeface="Cambr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dirty="0" smtClean="0"/>
              <a:t>Odpowiedzialność za wykonywanie obowiązków w zakresie rachunkowości</a:t>
            </a:r>
            <a:endParaRPr lang="pl-PL" dirty="0"/>
          </a:p>
        </p:txBody>
      </p:sp>
      <p:sp>
        <p:nvSpPr>
          <p:cNvPr id="3" name="Symbol zastępczy zawartości 2"/>
          <p:cNvSpPr>
            <a:spLocks noGrp="1"/>
          </p:cNvSpPr>
          <p:nvPr>
            <p:ph sz="quarter" idx="1"/>
          </p:nvPr>
        </p:nvSpPr>
        <p:spPr/>
        <p:txBody>
          <a:bodyPr/>
          <a:lstStyle/>
          <a:p>
            <a:pPr>
              <a:buFont typeface="Wingdings" pitchFamily="2" charset="2"/>
              <a:buNone/>
            </a:pPr>
            <a:r>
              <a:rPr lang="pl-PL" dirty="0" smtClean="0"/>
              <a:t>Art. 4 ust. 5 </a:t>
            </a:r>
            <a:r>
              <a:rPr lang="pl-PL" dirty="0" err="1" smtClean="0"/>
              <a:t>uor</a:t>
            </a:r>
            <a:r>
              <a:rPr lang="pl-PL" dirty="0" smtClean="0"/>
              <a:t>:</a:t>
            </a:r>
          </a:p>
          <a:p>
            <a:pPr>
              <a:buFont typeface="Wingdings" pitchFamily="2" charset="2"/>
              <a:buNone/>
            </a:pPr>
            <a:r>
              <a:rPr lang="pl-PL" dirty="0" smtClean="0"/>
              <a:t>  Kierownik jednostki ponosi odpowiedzialność za wykonywanie obowiązków w zakresie rachunkowości określonych ustawą, w tym </a:t>
            </a:r>
            <a:br>
              <a:rPr lang="pl-PL" dirty="0" smtClean="0"/>
            </a:br>
            <a:r>
              <a:rPr lang="pl-PL" dirty="0" smtClean="0"/>
              <a:t>z tytułu nadzoru, również w przypadku gdy określone obowiązki w zakresie rachunkowości – z wyłączeniem odpowiedzialności za przeprowadzenie inwentaryzacji w formie spisu z natury- powierzone innej osobie za jej zgodą.</a:t>
            </a:r>
          </a:p>
          <a:p>
            <a:pPr>
              <a:buFont typeface="Wingdings" pitchFamily="2" charset="2"/>
              <a:buNone/>
            </a:pPr>
            <a:r>
              <a:rPr lang="pl-PL" b="1" dirty="0" smtClean="0">
                <a:solidFill>
                  <a:srgbClr val="FF0000"/>
                </a:solidFill>
              </a:rPr>
              <a:t>Przyjęcie odpowiedzialności przez inną osobę powinno być potwierdzone dokumentem!</a:t>
            </a:r>
          </a:p>
          <a:p>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642918"/>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dirty="0" smtClean="0">
                <a:ln>
                  <a:noFill/>
                </a:ln>
                <a:solidFill>
                  <a:schemeClr val="tx1"/>
                </a:solidFill>
                <a:effectLst/>
                <a:latin typeface="Cambria" pitchFamily="18" charset="0"/>
                <a:ea typeface="Calibri" pitchFamily="34" charset="0"/>
                <a:cs typeface="Calibri" pitchFamily="34" charset="0"/>
              </a:rPr>
              <a:t>Pojęcie oraz ewidencja przychodów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W jednostce nie prowadzącej działalności statut określa kategorie przychodów. W tej grupie mogą się znaleźć:</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Składki członkowskie</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Zapisy</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Nawiązki</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Darowizny</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Darowizny 1%</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Ofiary zbiórki publicznej</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Dotacje subwencje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Calibri" pitchFamily="34" charset="0"/>
              </a:rPr>
              <a:t>Przychody z działalności</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a:t>
            </a:r>
            <a:r>
              <a:rPr kumimoji="0" lang="pl-PL" sz="1600" b="1" i="0" u="none" strike="noStrike" cap="none" normalizeH="0" baseline="0" dirty="0" smtClean="0">
                <a:ln>
                  <a:noFill/>
                </a:ln>
                <a:solidFill>
                  <a:schemeClr val="tx1"/>
                </a:solidFill>
                <a:effectLst/>
                <a:latin typeface="Cambria" pitchFamily="18" charset="0"/>
                <a:ea typeface="Calibri" pitchFamily="34" charset="0"/>
                <a:cs typeface="Calibri" pitchFamily="34" charset="0"/>
              </a:rPr>
              <a:t>statutowej</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są to realizowane zgodnie z przepisami prawa i statutu danej jednostki </a:t>
            </a:r>
            <a:r>
              <a:rPr kumimoji="0" lang="pl-PL" sz="1600" b="1" i="0" u="none" strike="noStrike" cap="none" normalizeH="0" baseline="0" dirty="0" smtClean="0">
                <a:ln>
                  <a:noFill/>
                </a:ln>
                <a:solidFill>
                  <a:schemeClr val="tx1"/>
                </a:solidFill>
                <a:effectLst/>
                <a:latin typeface="Cambria" pitchFamily="18" charset="0"/>
                <a:ea typeface="Calibri" pitchFamily="34" charset="0"/>
                <a:cs typeface="Calibri" pitchFamily="34" charset="0"/>
              </a:rPr>
              <a:t>składki</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a:t>
            </a:r>
            <a:r>
              <a:rPr kumimoji="0" lang="pl-PL" sz="1600" b="1" i="0" u="none" strike="noStrike" cap="none" normalizeH="0" baseline="0" dirty="0" smtClean="0">
                <a:ln>
                  <a:noFill/>
                </a:ln>
                <a:solidFill>
                  <a:schemeClr val="tx1"/>
                </a:solidFill>
                <a:effectLst/>
                <a:latin typeface="Cambria" pitchFamily="18" charset="0"/>
                <a:ea typeface="Calibri" pitchFamily="34" charset="0"/>
                <a:cs typeface="Calibri" pitchFamily="34" charset="0"/>
              </a:rPr>
              <a:t>członkowskie</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zapisy, darowizny, ofiary ze zbiórek, publicznych, kwoty należne ze sprzedaży majątku, dotacje i subwencje. Ewidencje tych przychodów prowadzi się na koncie 700 „Przychody z działalności statutowej</a:t>
            </a:r>
            <a:r>
              <a:rPr lang="pl-PL" sz="1600" dirty="0" smtClean="0">
                <a:latin typeface="Cambria" pitchFamily="18" charset="0"/>
                <a:ea typeface="Calibri" pitchFamily="34" charset="0"/>
                <a:cs typeface="Calibri" pitchFamily="34" charset="0"/>
              </a:rPr>
              <a:t>”</a:t>
            </a:r>
            <a:r>
              <a:rPr lang="pl-PL" sz="1600" dirty="0" smtClean="0">
                <a:latin typeface="Cambria" pitchFamily="18" charset="0"/>
                <a:ea typeface="Calibri" pitchFamily="34" charset="0"/>
                <a:cs typeface="Arial" pitchFamily="34" charset="0"/>
              </a:rPr>
              <a:t> </a:t>
            </a: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wyodrębniając - w zależności od potrzeb – dwie grupy przychodów:</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składki brutto określone statutem,</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 inne przychody określone statutem.</a:t>
            </a:r>
          </a:p>
          <a:p>
            <a:pPr lvl="1" eaLnBrk="0" fontAlgn="base" hangingPunct="0">
              <a:spcBef>
                <a:spcPct val="0"/>
              </a:spcBef>
              <a:spcAft>
                <a:spcPct val="0"/>
              </a:spcAf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Calibri" pitchFamily="34" charset="0"/>
                <a:cs typeface="Calibri" pitchFamily="34" charset="0"/>
              </a:rPr>
              <a:t>Do przychodów tych zalicza się także nadwyżkę przychodów nad kosztami, ustaloną za poprzedni rok obrotowy.</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dirty="0" smtClean="0">
                <a:ln>
                  <a:noFill/>
                </a:ln>
                <a:solidFill>
                  <a:schemeClr val="tx1"/>
                </a:solidFill>
                <a:effectLst/>
                <a:latin typeface="Cambria" pitchFamily="18" charset="0"/>
                <a:ea typeface="Calibri" pitchFamily="34" charset="0"/>
                <a:cs typeface="Calibri" pitchFamily="34" charset="0"/>
              </a:rPr>
              <a:t>Pojęcie oraz ewidencja kosztów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Calibri" pitchFamily="34" charset="0"/>
              </a:rPr>
              <a:t>	Aby osiągnąć przychody organizacje ponoszą koszty. Zgodnie</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a:t>
            </a:r>
            <a:r>
              <a:rPr kumimoji="0" lang="pl-PL" sz="1600" b="0" i="0" u="none" strike="noStrike" cap="none" normalizeH="0" dirty="0" smtClean="0">
                <a:ln>
                  <a:noFill/>
                </a:ln>
                <a:solidFill>
                  <a:schemeClr val="tx1"/>
                </a:solidFill>
                <a:effectLst/>
                <a:latin typeface="Cambria" pitchFamily="18" charset="0"/>
                <a:ea typeface="Times New Roman" pitchFamily="18" charset="0"/>
                <a:cs typeface="Palatino Linotype" pitchFamily="18" charset="0"/>
              </a:rPr>
              <a:t> </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rozporządzeniem do kosztów działalności jednostki nieprowadzącej działalności gospodarczej zalicza się koszty związane z realizacją zadań statutowych </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 w </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tym także świadczenia określone statutem. Za koszty uważa się również koszty administracyjne jednostki, w szczególności wynagrodzenia oraz ubezpieczenia społeczne i inne świadczenia na rzecz pracowników i innych osób, odpisy amortyzacyjne lub umorzeniowe środków trwałych oraz wartości niematerialnych i prawnych, zużycie materiałów i energii, usługi obce oraz pozostałe koszty o charakterze administracyjnym.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amortyzacja</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  koszty amortyzacji obejmują odpisy dokonane w roku obrotowym z tytułu systematycznego i planowanego rozłożenia wartości początkowej środków trwałych oraz wartości niematerialnych i prawnych na ustalony okres ich ekonomicznej użyteczności.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koszty zużycia materiałów i energii</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  w tej pozycji wykazuje się koszty z tytułu zużycia materiałów, jako surowców do wytwarzania produktów (wyrobów gotowych, robót i usług) oraz na potrzeby ogólnogospodarcze i administracyjne w związku z prowadzoną działalnością operacyjną. Obejmują one w szczególności:</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zużycie materiałów wykorzystywanych przez jednostkę do jej produkcji podstawowej i pomocnicze),</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zużycie narzędzi i części zamiennych, </a:t>
            </a: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zużycie </a:t>
            </a:r>
            <a:r>
              <a:rPr kumimoji="0" lang="pl-PL" sz="1600" b="0" i="0" u="none" strike="noStrike" cap="none" normalizeH="0" baseline="0" dirty="0" err="1" smtClean="0">
                <a:ln>
                  <a:noFill/>
                </a:ln>
                <a:solidFill>
                  <a:schemeClr val="tx1"/>
                </a:solidFill>
                <a:effectLst/>
                <a:latin typeface="Cambria" pitchFamily="18" charset="0"/>
                <a:ea typeface="Times New Roman" pitchFamily="18" charset="0"/>
                <a:cs typeface="Palatino Linotype" pitchFamily="18" charset="0"/>
              </a:rPr>
              <a:t>niskocennych</a:t>
            </a: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przedmiotów zaliczanych do materiałów,</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zużycie opakowań jednorazowych, </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zużycie materiałów biurowych,</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kwoty niedoborów materiałów (mieszczących się w granicach norm ubytków naturalnych),</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16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zużycie energii elektrycznej, cieplnej, zużycie wody, gazu;</a:t>
            </a:r>
            <a:endParaRPr kumimoji="0" lang="pl-PL" sz="16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427753"/>
            <a:ext cx="9144000" cy="6001643"/>
          </a:xfrm>
          <a:prstGeom prst="rect">
            <a:avLst/>
          </a:prstGeom>
        </p:spPr>
        <p:txBody>
          <a:bodyPr wrap="square">
            <a:spAutoFit/>
          </a:bodyPr>
          <a:lstStyle/>
          <a:p>
            <a:pPr eaLnBrk="0" fontAlgn="base" hangingPunct="0">
              <a:spcBef>
                <a:spcPct val="0"/>
              </a:spcBef>
              <a:spcAft>
                <a:spcPct val="0"/>
              </a:spcAft>
            </a:pPr>
            <a:r>
              <a:rPr lang="pl-PL" sz="1600" b="1" dirty="0" smtClean="0">
                <a:latin typeface="Cambria" pitchFamily="18" charset="0"/>
                <a:cs typeface="Arial" pitchFamily="34" charset="0"/>
              </a:rPr>
              <a:t>usługi obce  </a:t>
            </a:r>
            <a:r>
              <a:rPr lang="pl-PL" sz="1600" dirty="0" smtClean="0">
                <a:latin typeface="Cambria" pitchFamily="18" charset="0"/>
                <a:cs typeface="Arial" pitchFamily="34" charset="0"/>
              </a:rPr>
              <a:t>-  wykazuje się koszty z tytułu wykonanych usług obcych na rzecz działalności operacyjnej. Zalicza się do nich w szczególności koszty:</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remontów, napraw i konserwacji,</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transportu i składowania,</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pośrednictwa,</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przerobu obcego</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najmu i dzierżawy, </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badań, ekspertyz naukowych,</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informatycznych,</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doradczych</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pocztowych, telekomunikacyjnych,</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usług związanych z ochroną, z utrzymaniem czystości.</a:t>
            </a:r>
          </a:p>
          <a:p>
            <a:pPr eaLnBrk="0" fontAlgn="base" hangingPunct="0">
              <a:spcBef>
                <a:spcPct val="0"/>
              </a:spcBef>
              <a:spcAft>
                <a:spcPct val="0"/>
              </a:spcAft>
            </a:pPr>
            <a:r>
              <a:rPr lang="pl-PL" sz="1600" dirty="0" smtClean="0">
                <a:latin typeface="Cambria" pitchFamily="18" charset="0"/>
                <a:cs typeface="Arial" pitchFamily="34" charset="0"/>
              </a:rPr>
              <a:t> </a:t>
            </a:r>
          </a:p>
          <a:p>
            <a:pPr algn="just" eaLnBrk="0" fontAlgn="base" hangingPunct="0">
              <a:spcBef>
                <a:spcPct val="0"/>
              </a:spcBef>
              <a:spcAft>
                <a:spcPct val="0"/>
              </a:spcAft>
            </a:pPr>
            <a:r>
              <a:rPr lang="pl-PL" sz="1600" b="1" dirty="0" smtClean="0">
                <a:latin typeface="Cambria" pitchFamily="18" charset="0"/>
                <a:cs typeface="Arial" pitchFamily="34" charset="0"/>
              </a:rPr>
              <a:t>Podatki</a:t>
            </a:r>
            <a:r>
              <a:rPr lang="pl-PL" sz="1600" dirty="0" smtClean="0">
                <a:latin typeface="Cambria" pitchFamily="18" charset="0"/>
                <a:cs typeface="Arial" pitchFamily="34" charset="0"/>
              </a:rPr>
              <a:t> - pozycja ta obejmuje obciążenia podatkowe, które nie są wliczane do wartości początkowej składników aktywów lub pozostałych kosztów operacyjnych czy finansowych. Do podatków o charakterze kosztowym należy zaliczyć:</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podatek od nieruchomości,</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pozostałe opłaty i podatki lokalne,</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opłatę za wieczyste użytkowanie gruntów,</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podatek akcyzowy od sprzedaży wyrobów objętych akcyz</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opłaty sądowe, notarialne, skarbowe, podatek od czynności cywilnoprawnych,</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opłaty administracyjne i manipulacyjne,</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opłaty za korzystanie ze środowiska,</a:t>
            </a:r>
          </a:p>
          <a:p>
            <a:pPr lvl="1" eaLnBrk="0" fontAlgn="base" hangingPunct="0">
              <a:spcBef>
                <a:spcPct val="0"/>
              </a:spcBef>
              <a:spcAft>
                <a:spcPct val="0"/>
              </a:spcAft>
              <a:buFont typeface="Arial" pitchFamily="34" charset="0"/>
              <a:buChar char="•"/>
            </a:pPr>
            <a:r>
              <a:rPr lang="pl-PL" sz="1600" dirty="0" smtClean="0">
                <a:latin typeface="Cambria" pitchFamily="18" charset="0"/>
                <a:cs typeface="Arial" pitchFamily="34" charset="0"/>
              </a:rPr>
              <a:t> opłaty koncesyjne;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61950" algn="l"/>
              </a:tabLst>
            </a:pPr>
            <a:r>
              <a:rPr kumimoji="0" lang="pl-PL" sz="15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wynagrodzenia</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 w tej pozycji wykazuje się sumę wynagrodzeń pieniężnych i w naturze uznawanych na mocy przepisów za część składową wynagrodzeń, należnych pracownikom zakładu pracy na podstawie umowy o pracę oraz osobom doraźnie zatrudnionym na podstawie umowy zlecenia, umowy o dzieło i innych umów.</a:t>
            </a:r>
          </a:p>
          <a:p>
            <a:pPr marL="0" marR="0" lvl="0" indent="0" algn="l" defTabSz="914400" rtl="0" eaLnBrk="1" fontAlgn="base" latinLnBrk="0" hangingPunct="1">
              <a:lnSpc>
                <a:spcPct val="100000"/>
              </a:lnSpc>
              <a:spcBef>
                <a:spcPct val="0"/>
              </a:spcBef>
              <a:spcAft>
                <a:spcPct val="0"/>
              </a:spcAft>
              <a:buClrTx/>
              <a:buSzTx/>
              <a:buFontTx/>
              <a:buNone/>
              <a:tabLst>
                <a:tab pos="361950" algn="l"/>
              </a:tabLst>
            </a:pP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1950" algn="l"/>
              </a:tabLst>
            </a:pPr>
            <a:r>
              <a:rPr kumimoji="0" lang="pl-PL" sz="15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Ubezpieczenia społeczne i inne świadczenia</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 wykazuje się koszty z tytułu r</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żnego rodzaju świadczeń na rzecz pracownik</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takich jak:</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obciążające pracodawcę składki emerytalne, rentowe, wypadkowe,</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składki na Fundusz Pracy i FGŚP,</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odpisy na fundusz socjalny, </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koszty szkoleń pracownik</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koszty związane ze świadczeniami z tytułu bezpieczeństwa i higieny pracy, odzież ochronną roboczą,</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wydatki związane z ochroną zdrowia pracownik</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a:t>
            </a:r>
          </a:p>
          <a:p>
            <a:pPr marL="0" marR="0" lvl="0" indent="0" algn="l" defTabSz="914400" rtl="0" eaLnBrk="0" fontAlgn="base" latinLnBrk="0" hangingPunct="0">
              <a:lnSpc>
                <a:spcPct val="100000"/>
              </a:lnSpc>
              <a:spcBef>
                <a:spcPct val="0"/>
              </a:spcBef>
              <a:spcAft>
                <a:spcPct val="0"/>
              </a:spcAft>
              <a:buClrTx/>
              <a:buSzTx/>
              <a:buFontTx/>
              <a:buChar char="•"/>
              <a:tabLst>
                <a:tab pos="361950" algn="l"/>
              </a:tabLst>
            </a:pP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1950" algn="l"/>
              </a:tabLst>
            </a:pPr>
            <a:r>
              <a:rPr kumimoji="0" lang="pl-PL" sz="15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pozostałe koszty rodzajowe</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  w pozycji tej wykazuje się koszty, kt</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re nie zostały ujęte we wcześniejszych pozycjach, a zalicza się do nich m in.:</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koszty ubezpieczeń majątkowych,</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koszty reklamy i reprezentacji,</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koszty podr</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ży krajowych i zagranicznych.</a:t>
            </a:r>
          </a:p>
          <a:p>
            <a:pPr marL="0" marR="0" lvl="0" indent="0" algn="l" defTabSz="914400" rtl="0" eaLnBrk="0" fontAlgn="base" latinLnBrk="0" hangingPunct="0">
              <a:lnSpc>
                <a:spcPct val="100000"/>
              </a:lnSpc>
              <a:spcBef>
                <a:spcPct val="0"/>
              </a:spcBef>
              <a:spcAft>
                <a:spcPct val="0"/>
              </a:spcAft>
              <a:buClrTx/>
              <a:buSzTx/>
              <a:tabLst>
                <a:tab pos="361950" algn="l"/>
              </a:tabLst>
            </a:pP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Do przychod</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i koszt</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działalności operacyjnej zalicza się m.in</a:t>
            </a:r>
            <a:r>
              <a:rPr kumimoji="0" lang="pl-PL" sz="15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przychody i koszty związane</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 działalnością socjalną,</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ze zbyciem środk</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trwałych oraz wartości niematerialnych i prawnych,</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 odpisaniem należności i zobowiązań,</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 odpisaniem i utworzeniem rezerw, </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 odpisami aktualizującymi wartość aktyw</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i ich korektami,</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 odszkodowaniami, karami, grzywnami,</a:t>
            </a:r>
            <a:endParaRPr kumimoji="0" lang="pl-PL" sz="15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Arial" pitchFamily="34" charset="0"/>
              <a:buChar char="•"/>
              <a:tabLst>
                <a:tab pos="361950" algn="l"/>
              </a:tabLst>
            </a:pP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 z przekazaniem lub otrzymaniem nieodpłatnie aktyw</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na inne cele niż nabycie lub wytworzenie środk</a:t>
            </a:r>
            <a:r>
              <a:rPr kumimoji="0" lang="pl-PL" sz="1500" b="0" i="0" u="none" strike="noStrike" cap="none" normalizeH="0" baseline="0" dirty="0" smtClean="0">
                <a:ln>
                  <a:noFill/>
                </a:ln>
                <a:solidFill>
                  <a:schemeClr val="tx1"/>
                </a:solidFill>
                <a:effectLst/>
                <a:latin typeface="Palatino Linotype"/>
                <a:ea typeface="Times New Roman" pitchFamily="18" charset="0"/>
                <a:cs typeface="Palatino Linotype" pitchFamily="18" charset="0"/>
              </a:rPr>
              <a:t>ó</a:t>
            </a:r>
            <a:r>
              <a:rPr kumimoji="0" lang="pl-PL" sz="1500" b="0"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 trwałych albo wartości niematerialnych i prawnych.</a:t>
            </a:r>
            <a:endParaRPr lang="pl-PL" sz="1500" dirty="0" smtClean="0">
              <a:latin typeface="Cambria" pitchFamily="18" charset="0"/>
              <a:ea typeface="Times New Roman" pitchFamily="18" charset="0"/>
              <a:cs typeface="Palatino Linotype"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428604"/>
            <a:ext cx="9144000" cy="6001643"/>
          </a:xfrm>
          <a:prstGeom prst="rect">
            <a:avLst/>
          </a:prstGeom>
        </p:spPr>
        <p:txBody>
          <a:bodyPr wrap="square">
            <a:spAutoFit/>
          </a:bodyPr>
          <a:lstStyle/>
          <a:p>
            <a:pPr algn="just"/>
            <a:r>
              <a:rPr lang="pl-PL" sz="1600" dirty="0" smtClean="0">
                <a:latin typeface="Cambria" pitchFamily="18" charset="0"/>
              </a:rPr>
              <a:t>Do przychodów z operacji finansowych zalicza się miń. przychody z tytułu:</a:t>
            </a:r>
          </a:p>
          <a:p>
            <a:pPr lvl="1" algn="just">
              <a:buFont typeface="Arial" pitchFamily="34" charset="0"/>
              <a:buChar char="•"/>
            </a:pPr>
            <a:r>
              <a:rPr lang="pl-PL" sz="1600" dirty="0" smtClean="0">
                <a:latin typeface="Cambria" pitchFamily="18" charset="0"/>
              </a:rPr>
              <a:t> posiadania udziałów w innych jednostkach oraz akcji i innych papierów wartościowych,</a:t>
            </a:r>
          </a:p>
          <a:p>
            <a:pPr lvl="1" algn="just">
              <a:buFont typeface="Arial" pitchFamily="34" charset="0"/>
              <a:buChar char="•"/>
            </a:pPr>
            <a:r>
              <a:rPr lang="pl-PL" sz="1600" dirty="0" smtClean="0">
                <a:latin typeface="Cambria" pitchFamily="18" charset="0"/>
              </a:rPr>
              <a:t> sprzedaży udziałów, akcji i innych papierów wartościowych,</a:t>
            </a:r>
          </a:p>
          <a:p>
            <a:pPr lvl="1" algn="just">
              <a:buFont typeface="Arial" pitchFamily="34" charset="0"/>
              <a:buChar char="•"/>
            </a:pPr>
            <a:r>
              <a:rPr lang="pl-PL" sz="1600" dirty="0" smtClean="0">
                <a:latin typeface="Cambria" pitchFamily="18" charset="0"/>
              </a:rPr>
              <a:t> odsetek od udzielonych pożyczek i należności, w tym także odsetek za zwłokę w zapłacie; są to odsetki należne za okres do dnia bilansowego, naliczane także i wtedy, gdy na ten dzień nie są jeszcze wymagalne,</a:t>
            </a:r>
          </a:p>
          <a:p>
            <a:pPr lvl="1" algn="just">
              <a:buFont typeface="Arial" pitchFamily="34" charset="0"/>
              <a:buChar char="•"/>
            </a:pPr>
            <a:r>
              <a:rPr lang="pl-PL" sz="1600" dirty="0" smtClean="0">
                <a:latin typeface="Cambria" pitchFamily="18" charset="0"/>
              </a:rPr>
              <a:t> odsetek od lokat i rachunków bankowych zarówno naliczonych przez bank, jak i we własnym zakresie,</a:t>
            </a:r>
          </a:p>
          <a:p>
            <a:pPr lvl="1" algn="just">
              <a:buFont typeface="Arial" pitchFamily="34" charset="0"/>
              <a:buChar char="•"/>
            </a:pPr>
            <a:r>
              <a:rPr lang="pl-PL" sz="1600" dirty="0" smtClean="0">
                <a:latin typeface="Cambria" pitchFamily="18" charset="0"/>
              </a:rPr>
              <a:t> rzeczywiście zrealizowanych przy zapłacie dodatnich różnic kursowych do tyczących wyrażonego w walutach obcych stanu na dzień bilansowy środków pieniężnych, akcji i innych papierów wartościowych oraz rozrachunków.</a:t>
            </a:r>
          </a:p>
          <a:p>
            <a:pPr algn="just"/>
            <a:r>
              <a:rPr lang="pl-PL" sz="1600" dirty="0" smtClean="0">
                <a:latin typeface="Cambria" pitchFamily="18" charset="0"/>
              </a:rPr>
              <a:t> </a:t>
            </a:r>
          </a:p>
          <a:p>
            <a:pPr algn="just"/>
            <a:r>
              <a:rPr lang="pl-PL" sz="1600" dirty="0" smtClean="0">
                <a:latin typeface="Cambria" pitchFamily="18" charset="0"/>
              </a:rPr>
              <a:t>Do kosztów operacji finansowych zalicza się min</a:t>
            </a:r>
          </a:p>
          <a:p>
            <a:pPr lvl="1" algn="just">
              <a:buFont typeface="Arial" pitchFamily="34" charset="0"/>
              <a:buChar char="•"/>
            </a:pPr>
            <a:r>
              <a:rPr lang="pl-PL" sz="1600" dirty="0" smtClean="0">
                <a:latin typeface="Cambria" pitchFamily="18" charset="0"/>
              </a:rPr>
              <a:t> różnice między wartością nominalną a kwotą, według której następuje wykup wyemitowanych przez jednostkę dłużnych papierów wartościowych.</a:t>
            </a:r>
          </a:p>
          <a:p>
            <a:pPr lvl="1" algn="just">
              <a:buFont typeface="Arial" pitchFamily="34" charset="0"/>
              <a:buChar char="•"/>
            </a:pPr>
            <a:r>
              <a:rPr lang="pl-PL" sz="1600" dirty="0" smtClean="0">
                <a:latin typeface="Cambria" pitchFamily="18" charset="0"/>
              </a:rPr>
              <a:t> odsetki od zaciągniętych pożyczek i zobowiązań, w tym odsetki za zwłokę, przy-padające za okres do dnia bilansowego,</a:t>
            </a:r>
          </a:p>
          <a:p>
            <a:pPr lvl="1" algn="just">
              <a:buFont typeface="Arial" pitchFamily="34" charset="0"/>
              <a:buChar char="•"/>
            </a:pPr>
            <a:r>
              <a:rPr lang="pl-PL" sz="1600" dirty="0" smtClean="0">
                <a:latin typeface="Cambria" pitchFamily="18" charset="0"/>
              </a:rPr>
              <a:t> odsetki i prowizje od obrotowych kredytów bankowych.</a:t>
            </a:r>
          </a:p>
          <a:p>
            <a:pPr lvl="1" algn="just">
              <a:buFont typeface="Arial" pitchFamily="34" charset="0"/>
              <a:buChar char="•"/>
            </a:pPr>
            <a:r>
              <a:rPr lang="pl-PL" sz="1600" dirty="0" smtClean="0">
                <a:latin typeface="Cambria" pitchFamily="18" charset="0"/>
              </a:rPr>
              <a:t> odsetki od kredytów na budowę środków trwałych w okresie następującym po oddaniu sfinansowanych z tych kredytów środków trwałych do użytkowania, o ile nie zwiększają one wartości tych środków,</a:t>
            </a:r>
          </a:p>
          <a:p>
            <a:pPr lvl="1" algn="just">
              <a:buFont typeface="Arial" pitchFamily="34" charset="0"/>
              <a:buChar char="•"/>
            </a:pPr>
            <a:r>
              <a:rPr lang="pl-PL" sz="1600" dirty="0" smtClean="0">
                <a:latin typeface="Cambria" pitchFamily="18" charset="0"/>
              </a:rPr>
              <a:t> ujemne różnice kursowe dotyczące wyrażonego w walutach obcych stanu na dzień bilansowy środków pieniężnych, akcji i innych papierów wartościowych oraz rozrachunków.</a:t>
            </a:r>
          </a:p>
          <a:p>
            <a:r>
              <a:rPr lang="pl-PL" sz="1600" dirty="0"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Zamknięcie ksiąg rachunkowych:</a:t>
            </a:r>
            <a:endParaRPr lang="pl-PL" dirty="0"/>
          </a:p>
        </p:txBody>
      </p:sp>
      <p:sp>
        <p:nvSpPr>
          <p:cNvPr id="3" name="Symbol zastępczy zawartości 2"/>
          <p:cNvSpPr>
            <a:spLocks noGrp="1"/>
          </p:cNvSpPr>
          <p:nvPr>
            <p:ph sz="quarter" idx="1"/>
          </p:nvPr>
        </p:nvSpPr>
        <p:spPr/>
        <p:txBody>
          <a:bodyPr/>
          <a:lstStyle/>
          <a:p>
            <a:r>
              <a:rPr lang="pl-PL" dirty="0" smtClean="0"/>
              <a:t>art. 12 ust.5 </a:t>
            </a:r>
            <a:r>
              <a:rPr lang="pl-PL" dirty="0" err="1" smtClean="0"/>
              <a:t>uor</a:t>
            </a:r>
            <a:r>
              <a:rPr lang="pl-PL" dirty="0" smtClean="0"/>
              <a:t> zamknięcie ksiąg rachunkowych polega  na nieodwracalnym wyłączeniu możliwości dokonywania zapisów księgowych </a:t>
            </a:r>
            <a:br>
              <a:rPr lang="pl-PL" dirty="0" smtClean="0"/>
            </a:br>
            <a:r>
              <a:rPr lang="pl-PL" dirty="0" smtClean="0"/>
              <a:t>w zbiorach tworzących zamknięte księgi rachunkowe.</a:t>
            </a:r>
          </a:p>
          <a:p>
            <a:r>
              <a:rPr lang="pl-PL" dirty="0" smtClean="0"/>
              <a:t>art. 25 ust.1 pkt.1  </a:t>
            </a:r>
            <a:r>
              <a:rPr lang="pl-PL" dirty="0" err="1" smtClean="0"/>
              <a:t>uor</a:t>
            </a:r>
            <a:r>
              <a:rPr lang="pl-PL" dirty="0" smtClean="0"/>
              <a:t> zabrania dokonywanie poprawek w księgach rachunkowych po ich zamknięciu.</a:t>
            </a:r>
          </a:p>
          <a:p>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Zamknięcie ksiąg rachunkowych:</a:t>
            </a:r>
            <a:endParaRPr lang="pl-PL" dirty="0"/>
          </a:p>
        </p:txBody>
      </p:sp>
      <p:sp>
        <p:nvSpPr>
          <p:cNvPr id="3" name="Symbol zastępczy zawartości 2"/>
          <p:cNvSpPr>
            <a:spLocks noGrp="1"/>
          </p:cNvSpPr>
          <p:nvPr>
            <p:ph sz="quarter" idx="1"/>
          </p:nvPr>
        </p:nvSpPr>
        <p:spPr/>
        <p:txBody>
          <a:bodyPr/>
          <a:lstStyle/>
          <a:p>
            <a:r>
              <a:rPr lang="pl-PL" sz="2800" dirty="0" smtClean="0"/>
              <a:t>Wprowadzenie wszystkich operacji gospodarczych do ewidencji analitycznej </a:t>
            </a:r>
            <a:br>
              <a:rPr lang="pl-PL" sz="2800" dirty="0" smtClean="0"/>
            </a:br>
            <a:r>
              <a:rPr lang="pl-PL" sz="2800" dirty="0" smtClean="0"/>
              <a:t>i syntetycznej zachodzących w okresie sprawozdawczym,</a:t>
            </a:r>
          </a:p>
          <a:p>
            <a:r>
              <a:rPr lang="pl-PL" sz="2800" dirty="0" smtClean="0"/>
              <a:t>Zachowanie zasady memoriału –ujmujemy wszystkie zaistniałe koszty </a:t>
            </a:r>
            <a:br>
              <a:rPr lang="pl-PL" sz="2800" dirty="0" smtClean="0"/>
            </a:br>
            <a:r>
              <a:rPr lang="pl-PL" sz="2800" dirty="0" smtClean="0"/>
              <a:t>i osiągnięte przychody,</a:t>
            </a:r>
          </a:p>
          <a:p>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Zamknięcie ksiąg rachunkowych:</a:t>
            </a:r>
            <a:endParaRPr lang="pl-PL" dirty="0"/>
          </a:p>
        </p:txBody>
      </p:sp>
      <p:sp>
        <p:nvSpPr>
          <p:cNvPr id="3" name="Symbol zastępczy zawartości 2"/>
          <p:cNvSpPr>
            <a:spLocks noGrp="1"/>
          </p:cNvSpPr>
          <p:nvPr>
            <p:ph sz="quarter" idx="1"/>
          </p:nvPr>
        </p:nvSpPr>
        <p:spPr/>
        <p:txBody>
          <a:bodyPr/>
          <a:lstStyle/>
          <a:p>
            <a:r>
              <a:rPr lang="pl-PL" dirty="0" smtClean="0"/>
              <a:t>Uzgodnienie danych ewidencji syntetycznej z ewidencją analityczną poprzez weryfikację prawidłowości i kompletności dokonywanych księgowań,</a:t>
            </a:r>
          </a:p>
          <a:p>
            <a:r>
              <a:rPr lang="pl-PL" dirty="0" smtClean="0"/>
              <a:t>Uzgodnienie sald</a:t>
            </a:r>
          </a:p>
          <a:p>
            <a:r>
              <a:rPr lang="pl-PL" dirty="0" smtClean="0"/>
              <a:t>Przeprowadzenie inwentaryzacji</a:t>
            </a:r>
          </a:p>
          <a:p>
            <a:r>
              <a:rPr lang="pl-PL" dirty="0" smtClean="0"/>
              <a:t>Naliczenie odsetek</a:t>
            </a:r>
          </a:p>
          <a:p>
            <a:r>
              <a:rPr lang="pl-PL" dirty="0" smtClean="0"/>
              <a:t>Sporządzenie zestawienia obrotów i sald</a:t>
            </a:r>
          </a:p>
          <a:p>
            <a:r>
              <a:rPr lang="pl-PL" dirty="0" smtClean="0"/>
              <a:t>Przeksięgowanie roczne</a:t>
            </a:r>
          </a:p>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457200" y="785794"/>
            <a:ext cx="7467600" cy="5688158"/>
          </a:xfrm>
        </p:spPr>
        <p:txBody>
          <a:bodyPr>
            <a:normAutofit/>
          </a:bodyPr>
          <a:lstStyle/>
          <a:p>
            <a:pPr>
              <a:buFont typeface="Wingdings" pitchFamily="2" charset="2"/>
              <a:buChar char="Ø"/>
            </a:pPr>
            <a:r>
              <a:rPr lang="pl-PL" sz="2800" i="1" u="sng" dirty="0" smtClean="0"/>
              <a:t>Inwentaryzacja </a:t>
            </a:r>
            <a:r>
              <a:rPr lang="pl-PL" sz="2800" dirty="0" smtClean="0"/>
              <a:t>jest to ogół czynności zmierzający do ustalenia rzeczywistego stanu określonych składników majątkowych na ściśle określony dzień;</a:t>
            </a:r>
          </a:p>
          <a:p>
            <a:pPr>
              <a:buFont typeface="Wingdings" pitchFamily="2" charset="2"/>
              <a:buChar char="Ø"/>
            </a:pPr>
            <a:r>
              <a:rPr lang="pl-PL" sz="2800" i="1" u="sng" dirty="0" smtClean="0"/>
              <a:t>Inwentaryzacja </a:t>
            </a:r>
            <a:r>
              <a:rPr lang="pl-PL" sz="2800" dirty="0" smtClean="0"/>
              <a:t>jest jedną z części rachunkowości stanowiącą podstawową formę kontroli gospodarki składnikami majątkowymi jednostki.</a:t>
            </a:r>
          </a:p>
          <a:p>
            <a:endParaRPr lang="pl-PL"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Wzór bilansu w wersji określonej w załączniku nr 1 do rozporządzenia</a:t>
            </a:r>
          </a:p>
          <a:p>
            <a:pPr marL="0" marR="0" lvl="0" indent="0" algn="just" defTabSz="914400" rtl="0" eaLnBrk="1" fontAlgn="base" latinLnBrk="0" hangingPunct="1">
              <a:lnSpc>
                <a:spcPct val="100000"/>
              </a:lnSpc>
              <a:spcBef>
                <a:spcPct val="0"/>
              </a:spcBef>
              <a:spcAft>
                <a:spcPct val="0"/>
              </a:spcAft>
              <a:buClrTx/>
              <a:buSzTx/>
              <a:buFontTx/>
              <a:buNone/>
              <a:tabLst/>
            </a:pPr>
            <a:endParaRPr lang="pl-PL" sz="1200" b="1" dirty="0" smtClean="0">
              <a:latin typeface="Cambria"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7892" name="Object 4"/>
          <p:cNvGraphicFramePr>
            <a:graphicFrameLocks noChangeAspect="1"/>
          </p:cNvGraphicFramePr>
          <p:nvPr/>
        </p:nvGraphicFramePr>
        <p:xfrm>
          <a:off x="2643175" y="334478"/>
          <a:ext cx="3930948" cy="6309232"/>
        </p:xfrm>
        <a:graphic>
          <a:graphicData uri="http://schemas.openxmlformats.org/presentationml/2006/ole">
            <p:oleObj spid="_x0000_s37892" name="Dokument" r:id="rId3" imgW="5883871" imgH="9340980" progId="Word.Documen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Kierownikiem jednostki w myśl </a:t>
            </a:r>
            <a:br>
              <a:rPr lang="pl-PL" dirty="0" smtClean="0"/>
            </a:br>
            <a:r>
              <a:rPr lang="pl-PL" dirty="0" err="1" smtClean="0"/>
              <a:t>uor</a:t>
            </a:r>
            <a:r>
              <a:rPr lang="pl-PL" dirty="0" smtClean="0"/>
              <a:t> jest:</a:t>
            </a:r>
            <a:endParaRPr lang="pl-PL" dirty="0"/>
          </a:p>
        </p:txBody>
      </p:sp>
      <p:sp>
        <p:nvSpPr>
          <p:cNvPr id="3" name="Symbol zastępczy zawartości 2"/>
          <p:cNvSpPr>
            <a:spLocks noGrp="1"/>
          </p:cNvSpPr>
          <p:nvPr>
            <p:ph sz="quarter" idx="1"/>
          </p:nvPr>
        </p:nvSpPr>
        <p:spPr/>
        <p:txBody>
          <a:bodyPr/>
          <a:lstStyle/>
          <a:p>
            <a:r>
              <a:rPr lang="pl-PL" dirty="0" smtClean="0"/>
              <a:t>osoba lub organ jedno- lub wieloosobowy (zarząd), który zgodnie z obowiązującymi jednostkę przepisami prawa, statutem, umową lub na mocy prawa własności uprawniony jest do zarządzania jednostką</a:t>
            </a:r>
          </a:p>
          <a:p>
            <a:r>
              <a:rPr lang="pl-PL" dirty="0" smtClean="0"/>
              <a:t>w przypadku gdy nie została wskazana osoba odpowiedzialna, odpowiedzialność ponoszą wszyscy członkowie tego organu</a:t>
            </a:r>
          </a:p>
          <a:p>
            <a:pPr algn="ctr">
              <a:buNone/>
            </a:pPr>
            <a:r>
              <a:rPr lang="pl-PL" dirty="0" smtClean="0"/>
              <a:t>	</a:t>
            </a:r>
            <a:r>
              <a:rPr lang="pl-PL" b="1" dirty="0" smtClean="0">
                <a:solidFill>
                  <a:srgbClr val="FF0000"/>
                </a:solidFill>
              </a:rPr>
              <a:t>OZNACZA TO, że cały ZW lub ZT ponosi odpowiedzialność za rachunkowość organizacji związkowej!</a:t>
            </a:r>
          </a:p>
          <a:p>
            <a:endParaRPr lang="pl-P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61950" algn="l"/>
              </a:tabLst>
            </a:pPr>
            <a:r>
              <a:rPr kumimoji="0" lang="pl-PL" sz="1200" b="1" i="0" u="none" strike="noStrike" cap="none" normalizeH="0" baseline="0" dirty="0" smtClean="0">
                <a:ln>
                  <a:noFill/>
                </a:ln>
                <a:solidFill>
                  <a:schemeClr val="tx1"/>
                </a:solidFill>
                <a:effectLst/>
                <a:latin typeface="Cambria" pitchFamily="18" charset="0"/>
                <a:ea typeface="Times New Roman" pitchFamily="18" charset="0"/>
                <a:cs typeface="Palatino Linotype" pitchFamily="18" charset="0"/>
              </a:rPr>
              <a:t>Wzór rachunku wyników w wersji określonej w załączniku nr 2 do</a:t>
            </a:r>
            <a:r>
              <a:rPr lang="pl-PL" sz="1200" b="1" dirty="0" smtClean="0">
                <a:latin typeface="Cambria" pitchFamily="18" charset="0"/>
                <a:ea typeface="Times New Roman" pitchFamily="18" charset="0"/>
                <a:cs typeface="Palatino Linotype" pitchFamily="18" charset="0"/>
              </a:rPr>
              <a:t> </a:t>
            </a:r>
            <a:r>
              <a:rPr kumimoji="0" lang="pl-PL" sz="1200" b="1" i="0" u="none" strike="noStrike" cap="none" normalizeH="0" baseline="0" dirty="0" smtClean="0">
                <a:ln>
                  <a:noFill/>
                </a:ln>
                <a:solidFill>
                  <a:schemeClr val="tx1"/>
                </a:solidFill>
                <a:effectLst/>
                <a:latin typeface="Cambria" pitchFamily="18" charset="0"/>
                <a:ea typeface="Calibri" pitchFamily="34" charset="0"/>
                <a:cs typeface="Palatino Linotype" pitchFamily="18" charset="0"/>
              </a:rPr>
              <a:t>rozporządzenia</a:t>
            </a:r>
            <a:r>
              <a:rPr kumimoji="0" lang="pl-PL" sz="1200" b="0" i="0" u="none" strike="noStrike" cap="none" normalizeH="0" baseline="0" dirty="0" smtClean="0">
                <a:ln>
                  <a:noFill/>
                </a:ln>
                <a:solidFill>
                  <a:schemeClr val="tx1"/>
                </a:solidFill>
                <a:effectLst/>
                <a:latin typeface="Cambria" pitchFamily="18" charset="0"/>
                <a:cs typeface="Arial" pitchFamily="34" charset="0"/>
              </a:rPr>
              <a:t> </a:t>
            </a:r>
          </a:p>
        </p:txBody>
      </p:sp>
      <p:graphicFrame>
        <p:nvGraphicFramePr>
          <p:cNvPr id="38914" name="Object 2"/>
          <p:cNvGraphicFramePr>
            <a:graphicFrameLocks noChangeAspect="1"/>
          </p:cNvGraphicFramePr>
          <p:nvPr/>
        </p:nvGraphicFramePr>
        <p:xfrm>
          <a:off x="1857375" y="-142901"/>
          <a:ext cx="5622925" cy="6572275"/>
        </p:xfrm>
        <a:graphic>
          <a:graphicData uri="http://schemas.openxmlformats.org/presentationml/2006/ole">
            <p:oleObj spid="_x0000_s38914" name="Dokument" r:id="rId3" imgW="5865493" imgH="6928256" progId="Word.Document.12">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457200" y="1000108"/>
            <a:ext cx="7467600" cy="5473844"/>
          </a:xfrm>
        </p:spPr>
        <p:txBody>
          <a:bodyPr>
            <a:normAutofit/>
          </a:bodyPr>
          <a:lstStyle/>
          <a:p>
            <a:pPr>
              <a:buNone/>
            </a:pPr>
            <a:r>
              <a:rPr lang="pl-PL" b="1" dirty="0" smtClean="0"/>
              <a:t>Badanie sprawozdań </a:t>
            </a:r>
            <a:r>
              <a:rPr lang="pl-PL" dirty="0" smtClean="0"/>
              <a:t>jednostek non profit może być dokonywane na mocy obowiązku, wynikającego z ustawy o rachunkowości i rozporządzenia Ministra Finansów w sprawie obowiązku badania sprawozdań finansowych organizacji pożytku publicznego, lub dobrowolnie - z wyboru. Nawet jeśli organizacja nie ma obowiązku poddania sprawozdania badaniu, warto to zrobić, ponieważ coraz większe znaczenie dla partnerów, darczyńców, fundatorów, kontrahentów i wreszcie członków ma wiarygodność i przejrzystość prowadzonej przez organizację działalności. </a:t>
            </a:r>
          </a:p>
          <a:p>
            <a:pPr>
              <a:buNone/>
            </a:pPr>
            <a:endParaRPr lang="pl-PL" dirty="0" smtClean="0"/>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Badanie sprawozdań finansowych</a:t>
            </a:r>
            <a:endParaRPr lang="pl-PL" dirty="0"/>
          </a:p>
        </p:txBody>
      </p:sp>
      <p:sp>
        <p:nvSpPr>
          <p:cNvPr id="3" name="Symbol zastępczy zawartości 2"/>
          <p:cNvSpPr>
            <a:spLocks noGrp="1"/>
          </p:cNvSpPr>
          <p:nvPr>
            <p:ph sz="quarter" idx="1"/>
          </p:nvPr>
        </p:nvSpPr>
        <p:spPr>
          <a:xfrm>
            <a:off x="457200" y="1600200"/>
            <a:ext cx="7686700" cy="4873752"/>
          </a:xfrm>
        </p:spPr>
        <p:txBody>
          <a:bodyPr>
            <a:normAutofit fontScale="92500" lnSpcReduction="10000"/>
          </a:bodyPr>
          <a:lstStyle/>
          <a:p>
            <a:pPr>
              <a:buNone/>
            </a:pPr>
            <a:r>
              <a:rPr lang="pl-PL" dirty="0" smtClean="0"/>
              <a:t>Obowiązek badania sprawozdania finansowego dotyczy jednostek, które:</a:t>
            </a:r>
          </a:p>
          <a:p>
            <a:r>
              <a:rPr lang="pl-PL" dirty="0" smtClean="0"/>
              <a:t>prowadzą działalność gospodarczą i w poprzedzającym roku (za które sporządzono sprawozdanie finansowe) </a:t>
            </a:r>
            <a:r>
              <a:rPr lang="pl-PL" b="1" dirty="0" smtClean="0"/>
              <a:t>spełniają dwa z trzech warunków</a:t>
            </a:r>
            <a:r>
              <a:rPr lang="pl-PL" dirty="0" smtClean="0"/>
              <a:t>:</a:t>
            </a:r>
          </a:p>
          <a:p>
            <a:pPr>
              <a:buNone/>
            </a:pPr>
            <a:r>
              <a:rPr lang="pl-PL" dirty="0" smtClean="0"/>
              <a:t>- średnioroczne zatrudnienie w przeliczeniu na pełne etaty wyniosło co najmniej 50 osób,</a:t>
            </a:r>
          </a:p>
          <a:p>
            <a:pPr>
              <a:buNone/>
            </a:pPr>
            <a:r>
              <a:rPr lang="pl-PL" dirty="0" smtClean="0"/>
              <a:t>- suma aktywów bilansu na koniec roku obrotowego stanowiła równowartość w walucie polskiej co najmniej 2,5 mln euro,</a:t>
            </a:r>
          </a:p>
          <a:p>
            <a:pPr>
              <a:buNone/>
            </a:pPr>
            <a:r>
              <a:rPr lang="pl-PL" dirty="0" smtClean="0"/>
              <a:t>- przychody netto ze sprzedaży towarów i produktów oraz operacji finansowych za rok obrotowy stanowiły równowartość w walucie polskiej co najmniej 5 mln euro.</a:t>
            </a:r>
          </a:p>
          <a:p>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Badanie sprawozdań finansowych</a:t>
            </a:r>
            <a:endParaRPr lang="pl-PL" dirty="0"/>
          </a:p>
        </p:txBody>
      </p:sp>
      <p:sp>
        <p:nvSpPr>
          <p:cNvPr id="3" name="Symbol zastępczy zawartości 2"/>
          <p:cNvSpPr>
            <a:spLocks noGrp="1"/>
          </p:cNvSpPr>
          <p:nvPr>
            <p:ph sz="quarter" idx="1"/>
          </p:nvPr>
        </p:nvSpPr>
        <p:spPr/>
        <p:txBody>
          <a:bodyPr>
            <a:normAutofit lnSpcReduction="10000"/>
          </a:bodyPr>
          <a:lstStyle/>
          <a:p>
            <a:r>
              <a:rPr lang="pl-PL" b="1" dirty="0" smtClean="0"/>
              <a:t>Jednostka non profit, która nie prowadzi działalności gospodarczej i nie jest organizacją pożytku publicznego, może dobrowolnie podjąć decyzję o badaniu sprawozdania finansowego.</a:t>
            </a:r>
            <a:r>
              <a:rPr lang="pl-PL" dirty="0" smtClean="0"/>
              <a:t> </a:t>
            </a:r>
          </a:p>
          <a:p>
            <a:r>
              <a:rPr lang="pl-PL" dirty="0" smtClean="0"/>
              <a:t>Dla aktualnych i potencjalnych darczyńców oraz kierownictwa może być bowiem istotne, czy ewidencja księgowa i dokumentacja są prowadzone w sposób przejrzysty i czy sprawozdanie finansowe przedstawia wiarygodne, prawidłowe i godne zaufania informacje, które ułatwiają im podejmowanie poprawnych decyzji.</a:t>
            </a:r>
          </a:p>
          <a:p>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57158" y="2285992"/>
            <a:ext cx="8572560" cy="1446550"/>
          </a:xfrm>
          <a:prstGeom prst="rect">
            <a:avLst/>
          </a:prstGeom>
          <a:noFill/>
        </p:spPr>
        <p:txBody>
          <a:bodyPr wrap="square" rtlCol="0">
            <a:spAutoFit/>
          </a:bodyPr>
          <a:lstStyle/>
          <a:p>
            <a:pPr algn="ctr"/>
            <a:r>
              <a:rPr lang="pl-PL" sz="4400" b="1" dirty="0" smtClean="0">
                <a:latin typeface="Cambria" pitchFamily="18" charset="0"/>
              </a:rPr>
              <a:t>5. Sprawozdawczość organizacji pozarządowej</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1285860"/>
            <a:ext cx="91440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STYCZEŃ</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400" b="1"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1"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15 stycznia </a:t>
            </a:r>
            <a:r>
              <a:rPr kumimoji="0" lang="pl-PL" sz="140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urząd miasta: złożenie deklaracji i odprowadzenie podatku od nieruchomości z tytułu posiadania nieruchomości lub od lokalu wynajmowanego od urzędu (złożenie deklaracji zerowej w przypadku wynajmu lokalu na działalność statutową organizacji pożytku publicznego).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140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1"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31 stycznia </a:t>
            </a:r>
            <a:r>
              <a:rPr kumimoji="0" lang="pl-PL" sz="140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marszałek województwa: przesłanie sprawozdania (wg wzoru) przez organizacje posiadające status agencji pośrednictwa pracy i zatrudnienia.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140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1400" b="1"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31 stycznia </a:t>
            </a:r>
            <a:r>
              <a:rPr kumimoji="0" lang="pl-PL" sz="140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urząd skarbowy:</a:t>
            </a:r>
            <a:endParaRPr kumimoji="0" lang="pl-PL" sz="1400" u="none" strike="noStrike" cap="none" normalizeH="0" baseline="0" dirty="0" smtClean="0">
              <a:ln>
                <a:noFill/>
              </a:ln>
              <a:solidFill>
                <a:schemeClr val="tx1"/>
              </a:solidFill>
              <a:effectLst/>
              <a:latin typeface="Cambria" pitchFamily="18" charset="0"/>
              <a:cs typeface="Arial" pitchFamily="34" charset="0"/>
            </a:endParaRPr>
          </a:p>
          <a:p>
            <a:pPr lvl="1" algn="just" eaLnBrk="0" fontAlgn="base" hangingPunct="0">
              <a:spcBef>
                <a:spcPct val="0"/>
              </a:spcBef>
              <a:spcAft>
                <a:spcPct val="0"/>
              </a:spcAft>
              <a:buFont typeface="Arial" pitchFamily="34" charset="0"/>
              <a:buChar char="•"/>
            </a:pPr>
            <a:r>
              <a:rPr kumimoji="0" lang="pl-PL" sz="140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złożenie deklaracji PIT-4R - Informacja o przekazanych przez płatnika w ciągu roku zaliczkach na podatek dochodowy osób fizycznych (pracowników organizacji);</a:t>
            </a:r>
            <a:endParaRPr kumimoji="0" lang="pl-PL" sz="1400" u="none" strike="noStrike" cap="none" normalizeH="0" baseline="0" dirty="0" smtClean="0">
              <a:ln>
                <a:noFill/>
              </a:ln>
              <a:solidFill>
                <a:schemeClr val="tx1"/>
              </a:solidFill>
              <a:effectLst/>
              <a:latin typeface="Cambria" pitchFamily="18" charset="0"/>
              <a:cs typeface="Arial" pitchFamily="34" charset="0"/>
            </a:endParaRPr>
          </a:p>
          <a:p>
            <a:pPr lvl="1" algn="just" eaLnBrk="0" fontAlgn="base" hangingPunct="0">
              <a:spcBef>
                <a:spcPct val="0"/>
              </a:spcBef>
              <a:spcAft>
                <a:spcPct val="0"/>
              </a:spcAft>
              <a:buFont typeface="Arial" pitchFamily="34" charset="0"/>
              <a:buChar char="•"/>
            </a:pPr>
            <a:r>
              <a:rPr kumimoji="0" lang="pl-PL" sz="140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złożenie deklaracji PIT-8AR - Informacja o pobranych zaliczkach podatku od wypłat m.in. świadczeń na rzecz byłych pracowników (rencistów, emerytów).</a:t>
            </a:r>
          </a:p>
          <a:p>
            <a:pPr lvl="1" algn="just" eaLnBrk="0" fontAlgn="base" hangingPunct="0">
              <a:spcBef>
                <a:spcPct val="0"/>
              </a:spcBef>
              <a:spcAft>
                <a:spcPct val="0"/>
              </a:spcAft>
            </a:pPr>
            <a:endParaRPr kumimoji="0" lang="pl-PL" sz="140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pl-PL" sz="1400" b="1"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31 stycznia </a:t>
            </a:r>
            <a:r>
              <a:rPr kumimoji="0" lang="pl-PL" sz="140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ZUS: złożenie deklaracji ZUS IWA - składają ją pracodawcy, którzy byli zgłoszeni jako płatnicy nieprzerwanie przez cały rok, działają nadal i zgłaszali w sprawozdawanym okresie średnio w miesiącu co najmniej 10 ubezpieczonych do ubezpieczenia wypadkowego.</a:t>
            </a:r>
          </a:p>
          <a:p>
            <a:pPr marL="0" marR="0" lvl="0" indent="0" algn="l" defTabSz="914400" rtl="0" eaLnBrk="0" fontAlgn="base" latinLnBrk="0" hangingPunct="0">
              <a:lnSpc>
                <a:spcPct val="100000"/>
              </a:lnSpc>
              <a:spcBef>
                <a:spcPct val="0"/>
              </a:spcBef>
              <a:spcAft>
                <a:spcPct val="0"/>
              </a:spcAft>
              <a:buClrTx/>
              <a:buSzTx/>
              <a:tabLst/>
            </a:pPr>
            <a:endParaRPr lang="pl-PL" sz="1400" dirty="0" smtClean="0">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pl-PL" sz="100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9144000" cy="6801862"/>
          </a:xfrm>
          <a:prstGeom prst="rect">
            <a:avLst/>
          </a:prstGeom>
        </p:spPr>
        <p:txBody>
          <a:bodyPr wrap="square">
            <a:spAutoFit/>
          </a:bodyPr>
          <a:lstStyle/>
          <a:p>
            <a:r>
              <a:rPr lang="pl-PL" sz="1600" b="1" dirty="0" smtClean="0">
                <a:latin typeface="Cambria" pitchFamily="18" charset="0"/>
              </a:rPr>
              <a:t>LUTY</a:t>
            </a:r>
          </a:p>
          <a:p>
            <a:r>
              <a:rPr lang="pl-PL" sz="1400" b="1" dirty="0" smtClean="0">
                <a:latin typeface="Cambria" pitchFamily="18" charset="0"/>
              </a:rPr>
              <a:t> </a:t>
            </a:r>
          </a:p>
          <a:p>
            <a:pPr algn="just"/>
            <a:r>
              <a:rPr lang="pl-PL" sz="1400" b="1" dirty="0" smtClean="0">
                <a:latin typeface="Cambria" pitchFamily="18" charset="0"/>
              </a:rPr>
              <a:t>20 lutego </a:t>
            </a:r>
            <a:r>
              <a:rPr lang="pl-PL" sz="1400" dirty="0" smtClean="0">
                <a:latin typeface="Cambria" pitchFamily="18" charset="0"/>
              </a:rPr>
              <a:t>- Ministerstwo Sprawiedliwości: sprawozdanie z wykorzystania nawiązek sądowych z wykazaniem wysokości zasądzonych, otrzymanych i wydatkowanych nawiązek w 2011 r. oraz wskazaniem ich celu przeznaczenia - dla organizacji wpisanych do wykazu instytucji, organizacji społecznych, fundacji i stowarzyszeń, o których mowa w art. 47. 491 art. 57a &amp;2 KK (wykaz znajduje się na stronie </a:t>
            </a:r>
            <a:r>
              <a:rPr lang="pl-PL" sz="1400" u="sng" dirty="0" err="1" smtClean="0">
                <a:latin typeface="Cambria" pitchFamily="18" charset="0"/>
                <a:hlinkClick r:id="rId2"/>
              </a:rPr>
              <a:t>www.ms.gov.pl</a:t>
            </a:r>
            <a:r>
              <a:rPr lang="pl-PL" sz="1400" dirty="0" smtClean="0">
                <a:latin typeface="Cambria" pitchFamily="18" charset="0"/>
              </a:rPr>
              <a:t>).</a:t>
            </a:r>
          </a:p>
          <a:p>
            <a:pPr algn="just"/>
            <a:r>
              <a:rPr lang="pl-PL" sz="1400" dirty="0" smtClean="0">
                <a:latin typeface="Cambria" pitchFamily="18" charset="0"/>
              </a:rPr>
              <a:t> </a:t>
            </a:r>
          </a:p>
          <a:p>
            <a:pPr algn="just"/>
            <a:r>
              <a:rPr lang="pl-PL" sz="1400" b="1" dirty="0" smtClean="0">
                <a:latin typeface="Cambria" pitchFamily="18" charset="0"/>
              </a:rPr>
              <a:t>28 lutego </a:t>
            </a:r>
            <a:r>
              <a:rPr lang="pl-PL" sz="1400" dirty="0" smtClean="0">
                <a:latin typeface="Cambria" pitchFamily="18" charset="0"/>
              </a:rPr>
              <a:t>— pracownicy i urzędy skarbowe: deklaracje PIT:</a:t>
            </a:r>
          </a:p>
          <a:p>
            <a:pPr lvl="1" algn="just">
              <a:buFont typeface="Arial" pitchFamily="34" charset="0"/>
              <a:buChar char="•"/>
            </a:pPr>
            <a:r>
              <a:rPr lang="pl-PL" sz="1400" dirty="0" smtClean="0">
                <a:latin typeface="Cambria" pitchFamily="18" charset="0"/>
              </a:rPr>
              <a:t> PIT-11 - organizacja ma obowiązek przygotować deklaracje PIT-11 (dla pracownika i urzędu skarbowego). Są to informacje o uzyskanych przez podatnika dochodach oraz pobranych zaliczkach na podatek dochodowy od osób fizycznych. PlT-11 dotyczy wynagrodzeń osób zatrudnionych na umowę o pracę lub zatrudnionych na umowę zlecenia i o dzieło. Na podstawie tych deklaracji pracownicy dokonają samodzielnie rozliczenia rocznego, mając m.in. możliwość skorzystania z przekazania 1% podatku dla organizacji pożytku publicznego. Deklarację należy przekazać pracownikowi (oryginał) i właściwemu urzędowi skarbowemu (kopia).</a:t>
            </a:r>
          </a:p>
          <a:p>
            <a:pPr lvl="1" algn="just"/>
            <a:r>
              <a:rPr lang="pl-PL" sz="1400" b="1" dirty="0" smtClean="0">
                <a:latin typeface="Cambria" pitchFamily="18" charset="0"/>
              </a:rPr>
              <a:t>UWAGA:</a:t>
            </a:r>
            <a:r>
              <a:rPr lang="pl-PL" sz="1400" dirty="0" smtClean="0">
                <a:latin typeface="Cambria" pitchFamily="18" charset="0"/>
              </a:rPr>
              <a:t> Jeśli mamy do czynienia z zakończeniem pracy pracownika zatrudnionego w ramach umowy o pracę, to PIT-11 należy sporządzić i przekazać pracownikowi oraz do urzędu skarbowego do 15 dnia miesiąca po zakończeniu umowy o pracę.</a:t>
            </a:r>
          </a:p>
          <a:p>
            <a:pPr lvl="1" algn="just">
              <a:buFont typeface="Arial" pitchFamily="34" charset="0"/>
              <a:buChar char="•"/>
            </a:pPr>
            <a:r>
              <a:rPr lang="pl-PL" sz="1400" dirty="0" smtClean="0">
                <a:latin typeface="Cambria" pitchFamily="18" charset="0"/>
              </a:rPr>
              <a:t> PIT-40 - organizacja może w imieniu pracownika dokonać jego rocznego rozliczenia w postaci deklaracji PIT-40 (oryginał do urzędu skarbowego), pod warunkiem że pracownik złoży u swojego pracodawcy PIT-12 do 10 stycznia oraz że jego przychody pochodzą z jednego źródła i nie korzysta on z odliczeń podatkowych. Warto zaznaczyć, że w tym przypadku, gdy organizacja w jego imieniu składa rozliczenie roczne na druku PIT-0, pracownik nie może skorzystać z możliwości przekazania 1% podatku dla organizacji pożytku publicznego.</a:t>
            </a:r>
          </a:p>
          <a:p>
            <a:pPr lvl="1" algn="just">
              <a:buFont typeface="Arial" pitchFamily="34" charset="0"/>
              <a:buChar char="•"/>
            </a:pPr>
            <a:r>
              <a:rPr lang="pl-PL" sz="1400" dirty="0" smtClean="0">
                <a:latin typeface="Cambria" pitchFamily="18" charset="0"/>
              </a:rPr>
              <a:t> PIT-8S - organizacje, które wypłacają stypendia podlegające opodatkowaniu, sporządzają i wysyłają deklarację PIT-8S. Oryginał deklaracji otrzymuje stypendysta, kopię urząd skarbowy.</a:t>
            </a:r>
          </a:p>
          <a:p>
            <a:pPr lvl="1" algn="just">
              <a:buFont typeface="Arial" pitchFamily="34" charset="0"/>
              <a:buChar char="•"/>
            </a:pPr>
            <a:r>
              <a:rPr lang="pl-PL" sz="1400" dirty="0" smtClean="0">
                <a:latin typeface="Cambria" pitchFamily="18" charset="0"/>
              </a:rPr>
              <a:t> PIT-8C - obowiązek złożenia tej deklaracji mają organizacje, które wypłacają osobom indywidualnym m.in. wypłaty niespełniające przesłanek umowy darowizny (oryginał do urzędu skarbowego).</a:t>
            </a:r>
          </a:p>
          <a:p>
            <a:pPr lvl="1" algn="just">
              <a:buFont typeface="Arial" pitchFamily="34" charset="0"/>
              <a:buChar char="•"/>
            </a:pPr>
            <a:endParaRPr lang="pl-PL" sz="1400" dirty="0" smtClean="0">
              <a:latin typeface="Cambria" pitchFamily="18" charset="0"/>
            </a:endParaRPr>
          </a:p>
          <a:p>
            <a:pPr algn="just"/>
            <a:r>
              <a:rPr lang="pl-PL" sz="1400" dirty="0" smtClean="0">
                <a:latin typeface="Cambria" pitchFamily="18" charset="0"/>
              </a:rPr>
              <a:t>	Należy pamiętać o zachowaniu kopii przesłanych deklaracji oraz potwierdzenia dokonania wysyłki - do pracowników, jak i do urzędów skarbowych. Dlatego też dokumenty te powinny być wysłane listem poleconym. Jeśli pracownik może osobiście odebrać swój dokument w siedzibie organizacji, powinien na kopii dokumentu poświadczyć jego odbiór podpisem oraz datą.</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1071546"/>
            <a:ext cx="914400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MARZEC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4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400"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31 </a:t>
            </a:r>
            <a:r>
              <a:rPr kumimoji="0" lang="pl-PL" sz="2000" b="1" i="0" u="none" strike="noStrike" cap="none" normalizeH="0" baseline="0" dirty="0" smtClean="0">
                <a:ln>
                  <a:noFill/>
                </a:ln>
                <a:solidFill>
                  <a:schemeClr val="tx1"/>
                </a:solidFill>
                <a:effectLst/>
                <a:latin typeface="Cambria" pitchFamily="18" charset="0"/>
                <a:ea typeface="Calibri" pitchFamily="34" charset="0"/>
                <a:cs typeface="Trebuchet MS" pitchFamily="34" charset="0"/>
              </a:rPr>
              <a:t>marca</a:t>
            </a:r>
            <a:endParaRPr kumimoji="0" lang="pl-PL" sz="2000" b="1" i="0" u="none" strike="noStrike" cap="none" normalizeH="0" baseline="0" dirty="0" smtClean="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Dla</a:t>
            </a: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organizacji, których rok obrotowy kończy się 31 grudnia (a zwykle jest to regułą), data ta niesie za sobą najwięcej obowiązków.</a:t>
            </a:r>
            <a:endParaRPr kumimoji="0" lang="pl-PL" sz="200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2000" b="1"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Sprawozdania finansowe</a:t>
            </a: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Do końca marca powinno być sporządzone sprawozdanie finansowe, a więc bilans, rachunek wyników oraz informacja dodatkowa. Więcej o sprawozdaniach finansowych tutaj: </a:t>
            </a:r>
            <a:r>
              <a:rPr lang="pl-PL" sz="2000" dirty="0" err="1" smtClean="0">
                <a:latin typeface="Cambria" pitchFamily="18" charset="0"/>
                <a:ea typeface="Calibri" pitchFamily="34" charset="0"/>
                <a:cs typeface="Franklin Gothic Medium" pitchFamily="34" charset="0"/>
              </a:rPr>
              <a:t>poradnik.ngo.pl</a:t>
            </a:r>
            <a:endParaRPr kumimoji="0" lang="pl-PL" sz="2000" i="0" u="none" strike="noStrike" cap="none" normalizeH="0" baseline="0" dirty="0" smtClean="0">
              <a:ln>
                <a:noFill/>
              </a:ln>
              <a:solidFill>
                <a:schemeClr val="tx1"/>
              </a:solidFill>
              <a:effectLst/>
              <a:latin typeface="Cambria" pitchFamily="18" charset="0"/>
              <a:cs typeface="Arial" pitchFamily="34" charset="0"/>
            </a:endParaRPr>
          </a:p>
          <a:p>
            <a:pPr lvl="1" eaLnBrk="0" fontAlgn="base" hangingPunct="0">
              <a:spcBef>
                <a:spcPct val="0"/>
              </a:spcBef>
              <a:spcAft>
                <a:spcPct val="0"/>
              </a:spcAft>
              <a:buFont typeface="Arial" pitchFamily="34" charset="0"/>
              <a:buChar char="•"/>
            </a:pPr>
            <a:r>
              <a:rPr kumimoji="0" lang="pl-PL" sz="2000" b="1"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Urząd skarbowy</a:t>
            </a: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deklaracja CIT-8 wraz z załącznikami CIT-8/O  i CIT D. Do końca trzeciego miesiąca następnego roku podatkowego - zwykle jest to 31 marca - należy złożyć do urzędu skarbowego deklarację CIT-8 wraz załącznikiem CTT-8/O. Jest to Informacja o podatku dochodowym od osób prawnych. Załącznik CIT D jest zestawieniem darowizn otrzymanych przez organizację.</a:t>
            </a:r>
            <a:endParaRPr kumimoji="0" lang="pl-PL" sz="200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714356"/>
            <a:ext cx="9144000" cy="4308872"/>
          </a:xfrm>
          <a:prstGeom prst="rect">
            <a:avLst/>
          </a:prstGeom>
        </p:spPr>
        <p:txBody>
          <a:bodyPr wrap="square">
            <a:spAutoFit/>
          </a:bodyPr>
          <a:lstStyle/>
          <a:p>
            <a:pPr lvl="0" eaLnBrk="0" fontAlgn="base" hangingPunct="0">
              <a:spcBef>
                <a:spcPct val="0"/>
              </a:spcBef>
              <a:spcAft>
                <a:spcPct val="0"/>
              </a:spcAft>
            </a:pPr>
            <a:r>
              <a:rPr lang="pl-PL" sz="1600" b="1" dirty="0" smtClean="0">
                <a:latin typeface="Cambria" pitchFamily="18" charset="0"/>
                <a:ea typeface="Calibri" pitchFamily="34" charset="0"/>
                <a:cs typeface="Franklin Gothic Medium" pitchFamily="34" charset="0"/>
              </a:rPr>
              <a:t>KWIECIEŃ - MAJ - CZERWIEC </a:t>
            </a:r>
          </a:p>
          <a:p>
            <a:pPr lvl="0" eaLnBrk="0" fontAlgn="base" hangingPunct="0">
              <a:spcBef>
                <a:spcPct val="0"/>
              </a:spcBef>
              <a:spcAft>
                <a:spcPct val="0"/>
              </a:spcAft>
            </a:pPr>
            <a:endParaRPr lang="pl-PL" sz="1400" dirty="0" smtClean="0">
              <a:latin typeface="Cambria" pitchFamily="18" charset="0"/>
              <a:cs typeface="Arial" pitchFamily="34" charset="0"/>
            </a:endParaRPr>
          </a:p>
          <a:p>
            <a:pPr lvl="0" eaLnBrk="0" fontAlgn="base" hangingPunct="0">
              <a:spcBef>
                <a:spcPct val="0"/>
              </a:spcBef>
              <a:spcAft>
                <a:spcPct val="0"/>
              </a:spcAft>
            </a:pPr>
            <a:r>
              <a:rPr lang="pl-PL" sz="1400" b="1" dirty="0" smtClean="0">
                <a:latin typeface="Cambria" pitchFamily="18" charset="0"/>
                <a:ea typeface="Calibri" pitchFamily="34" charset="0"/>
                <a:cs typeface="Franklin Gothic Medium" pitchFamily="34" charset="0"/>
              </a:rPr>
              <a:t>Audyt</a:t>
            </a:r>
            <a:endParaRPr lang="pl-PL" sz="1400" b="1" dirty="0" smtClean="0">
              <a:latin typeface="Cambria" pitchFamily="18" charset="0"/>
              <a:cs typeface="Arial" pitchFamily="34" charset="0"/>
            </a:endParaRPr>
          </a:p>
          <a:p>
            <a:pPr lvl="0" algn="just" eaLnBrk="0" fontAlgn="base" hangingPunct="0">
              <a:spcBef>
                <a:spcPct val="0"/>
              </a:spcBef>
              <a:spcAft>
                <a:spcPct val="0"/>
              </a:spcAft>
            </a:pPr>
            <a:r>
              <a:rPr lang="pl-PL" sz="1400" dirty="0" smtClean="0">
                <a:latin typeface="Cambria" pitchFamily="18" charset="0"/>
                <a:ea typeface="Calibri" pitchFamily="34" charset="0"/>
                <a:cs typeface="Franklin Gothic Medium" pitchFamily="34" charset="0"/>
              </a:rPr>
              <a:t>Audyt powinien być przeprowadzony przed ostatecznym zatwierdzeniem sprawozdania finansowego przez organ nadrzędny organizacji. W związku z tym badanie to powinno być przeprowadzone najpóźniej w czerwcu, tak aby można było wprowadzić jeszcze ewentualne zmiany do sprawozdania finansowego </a:t>
            </a:r>
            <a:r>
              <a:rPr lang="pl-PL" sz="1400" dirty="0" smtClean="0">
                <a:latin typeface="Cambria" pitchFamily="18" charset="0"/>
                <a:ea typeface="Calibri" pitchFamily="34" charset="0"/>
                <a:cs typeface="Trebuchet MS" pitchFamily="34" charset="0"/>
              </a:rPr>
              <a:t>i </a:t>
            </a:r>
            <a:r>
              <a:rPr lang="pl-PL" sz="1400" dirty="0" smtClean="0">
                <a:latin typeface="Cambria" pitchFamily="18" charset="0"/>
                <a:ea typeface="Calibri" pitchFamily="34" charset="0"/>
                <a:cs typeface="Franklin Gothic Medium" pitchFamily="34" charset="0"/>
              </a:rPr>
              <a:t>żeby zarząd organizacji mógł zatwierdzić ostateczną jego wersję. Nie wszystkie organizacje podlegają obowiązkowi.</a:t>
            </a:r>
          </a:p>
          <a:p>
            <a:pPr lvl="0" algn="just" eaLnBrk="0" fontAlgn="base" hangingPunct="0">
              <a:spcBef>
                <a:spcPct val="0"/>
              </a:spcBef>
              <a:spcAft>
                <a:spcPct val="0"/>
              </a:spcAft>
            </a:pPr>
            <a:endParaRPr lang="pl-PL" sz="1400" dirty="0" smtClean="0">
              <a:latin typeface="Cambria" pitchFamily="18" charset="0"/>
              <a:cs typeface="Arial" pitchFamily="34" charset="0"/>
            </a:endParaRPr>
          </a:p>
          <a:p>
            <a:pPr lvl="0" algn="just" eaLnBrk="0" fontAlgn="base" hangingPunct="0">
              <a:spcBef>
                <a:spcPct val="0"/>
              </a:spcBef>
              <a:spcAft>
                <a:spcPct val="0"/>
              </a:spcAft>
            </a:pPr>
            <a:r>
              <a:rPr lang="pl-PL" sz="2000" b="1" dirty="0" smtClean="0">
                <a:latin typeface="Cambria" pitchFamily="18" charset="0"/>
                <a:ea typeface="Calibri" pitchFamily="34" charset="0"/>
                <a:cs typeface="Franklin Gothic Medium" pitchFamily="34" charset="0"/>
              </a:rPr>
              <a:t>30 czerwca</a:t>
            </a:r>
            <a:endParaRPr lang="pl-PL" sz="2000" b="1" dirty="0" smtClean="0">
              <a:latin typeface="Cambria" pitchFamily="18" charset="0"/>
              <a:cs typeface="Arial" pitchFamily="34" charset="0"/>
            </a:endParaRPr>
          </a:p>
          <a:p>
            <a:pPr lvl="0" algn="just" eaLnBrk="0" fontAlgn="base" hangingPunct="0">
              <a:spcBef>
                <a:spcPct val="0"/>
              </a:spcBef>
              <a:spcAft>
                <a:spcPct val="0"/>
              </a:spcAft>
            </a:pPr>
            <a:r>
              <a:rPr lang="pl-PL" sz="2000" dirty="0" smtClean="0">
                <a:latin typeface="Cambria" pitchFamily="18" charset="0"/>
                <a:ea typeface="Calibri" pitchFamily="34" charset="0"/>
                <a:cs typeface="Franklin Gothic Medium" pitchFamily="34" charset="0"/>
              </a:rPr>
              <a:t>W ciągu sześciu miesięcy od dnia bilansowego - czyli od 31 grudnia roku poprzedniego - powinno nastąpić zatwierdzenie sprawozdania finansowego przez organ zatwierdzający, zazwyczaj jest to zarząd (określa to statut organizacji). Zatwierdzenie musi nastąpić poprzez uchwalę oraz podpisanie dokumentów składających się na sprawozdanie finansowe przez wszystkich członków organu zatwierdzającego oraz osobę, której powierzono prowadzenie ksiąg rachunkowych.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377210"/>
            <a:ext cx="9144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LIPIEC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2000" b="1"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10 lipca</a:t>
            </a:r>
            <a:endParaRPr kumimoji="0" lang="pl-P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W ciągu 10 dni od daty zatwierdzenia rocznego sprawozdania finansowego przez organ zatwierdzający organizacji sprawozdanie to powinno być przesłane do urzędu skarbowego wraz z uchwałą organu zatwierdzającego (może to być np. zarząd lub inny organ wskazany w statucie danej organizacji) o podziale ewentualnej nadwyżki przychod</a:t>
            </a:r>
            <a:r>
              <a:rPr kumimoji="0" lang="pl-PL" sz="2000" i="0" u="none" strike="noStrike" cap="none" normalizeH="0" baseline="0" dirty="0" smtClean="0">
                <a:ln>
                  <a:noFill/>
                </a:ln>
                <a:solidFill>
                  <a:schemeClr val="tx1"/>
                </a:solidFill>
                <a:effectLst/>
                <a:latin typeface="Franklin Gothic Medium"/>
                <a:ea typeface="Calibri" pitchFamily="34" charset="0"/>
                <a:cs typeface="Franklin Gothic Medium" pitchFamily="34" charset="0"/>
              </a:rPr>
              <a:t>ó</a:t>
            </a: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w nad kosztami </a:t>
            </a:r>
            <a:r>
              <a:rPr lang="pl-PL" sz="2000" dirty="0" smtClean="0">
                <a:latin typeface="Cambria" pitchFamily="18" charset="0"/>
                <a:ea typeface="Calibri" pitchFamily="34" charset="0"/>
                <a:cs typeface="Franklin Gothic Medium" pitchFamily="34" charset="0"/>
              </a:rPr>
              <a:t>i</a:t>
            </a: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 przeznaczeniu jej na cele statutowe. Jeśli sprawozdanie finansowe będzie zatwierdzone w ostatnim możliwym dniu, czyli 30 czerwca (licząc sześć miesięcy od dnia bilansowego 31 grudnia), to termin wysłania sprawozdania do urzędu skarbowego mija 10 lipca. Jeśli jednak zatwierdzenie sprawozdania finansowego przez organ nadrzędny nastąpi wcześniej, w</a:t>
            </a:r>
            <a:r>
              <a:rPr kumimoji="0" lang="pl-PL" sz="2000" i="0" u="none" strike="noStrike" cap="none" normalizeH="0" baseline="0" dirty="0" smtClean="0">
                <a:ln>
                  <a:noFill/>
                </a:ln>
                <a:solidFill>
                  <a:schemeClr val="tx1"/>
                </a:solidFill>
                <a:effectLst/>
                <a:latin typeface="Franklin Gothic Medium"/>
                <a:ea typeface="Calibri" pitchFamily="34" charset="0"/>
                <a:cs typeface="Franklin Gothic Medium" pitchFamily="34" charset="0"/>
              </a:rPr>
              <a:t>ó</a:t>
            </a:r>
            <a:r>
              <a:rPr kumimoji="0" lang="pl-PL" sz="2000" i="0" u="none" strike="noStrike" cap="none" normalizeH="0" baseline="0" dirty="0" smtClean="0">
                <a:ln>
                  <a:noFill/>
                </a:ln>
                <a:solidFill>
                  <a:schemeClr val="tx1"/>
                </a:solidFill>
                <a:effectLst/>
                <a:latin typeface="Cambria" pitchFamily="18" charset="0"/>
                <a:ea typeface="Calibri" pitchFamily="34" charset="0"/>
                <a:cs typeface="Franklin Gothic Medium" pitchFamily="34" charset="0"/>
              </a:rPr>
              <a:t>wczas termin wysłania sprawozdania do urzędu skarbowego upłynie dziesiątego dnia od tej daty zatwierdzenia.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sz="1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sz="quarter" idx="1"/>
          </p:nvPr>
        </p:nvSpPr>
        <p:spPr/>
        <p:txBody>
          <a:bodyPr/>
          <a:lstStyle/>
          <a:p>
            <a:r>
              <a:rPr lang="pl-PL" dirty="0" smtClean="0"/>
              <a:t>Art. 4 ustawy o rachunkowości zobowiązuje kierownika jednostki do właściwiej organizacji rachunkowości. Prawidłowa organizacja to taka, która zapewni rzetelne i jasne przedstawienie sytuacji majątkowej i finansowej jednostki oraz jej wyniku finansowego. </a:t>
            </a:r>
          </a:p>
          <a:p>
            <a:r>
              <a:rPr lang="pl-PL" dirty="0" smtClean="0"/>
              <a:t>Przepis ten nie określa formy, w jakiej należy to zrobić. Co do zasady, zakres i procedura kontroli powinny być ustalone w instrukcji obiegu, kontroli i archiwizacji dowodów księgowych.</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85720" y="2143116"/>
            <a:ext cx="8572560" cy="2123658"/>
          </a:xfrm>
          <a:prstGeom prst="rect">
            <a:avLst/>
          </a:prstGeom>
          <a:noFill/>
        </p:spPr>
        <p:txBody>
          <a:bodyPr wrap="square" rtlCol="0">
            <a:spAutoFit/>
          </a:bodyPr>
          <a:lstStyle/>
          <a:p>
            <a:pPr algn="ctr"/>
            <a:r>
              <a:rPr lang="pl-PL" sz="4400" b="1" dirty="0" smtClean="0">
                <a:latin typeface="Cambria" pitchFamily="18" charset="0"/>
              </a:rPr>
              <a:t> Zasady rachunkowości organizacji non-profit</a:t>
            </a:r>
          </a:p>
          <a:p>
            <a:pPr algn="ctr"/>
            <a:r>
              <a:rPr lang="pl-PL" sz="4400" b="1" dirty="0" smtClean="0">
                <a:latin typeface="Cambria" pitchFamily="18" charset="0"/>
              </a:rPr>
              <a:t>NSZZ Policjantów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5973" y="357166"/>
            <a:ext cx="9149973" cy="4031873"/>
          </a:xfrm>
          <a:prstGeom prst="rect">
            <a:avLst/>
          </a:prstGeom>
          <a:noFill/>
        </p:spPr>
        <p:txBody>
          <a:bodyPr wrap="square" rtlCol="0">
            <a:spAutoFit/>
          </a:bodyPr>
          <a:lstStyle/>
          <a:p>
            <a:r>
              <a:rPr lang="pl-PL" sz="1600" b="1" dirty="0" smtClean="0">
                <a:latin typeface="Cambria" pitchFamily="18" charset="0"/>
              </a:rPr>
              <a:t>Przepływ informacji</a:t>
            </a:r>
            <a:endParaRPr lang="pl-PL" sz="1600" dirty="0" smtClean="0">
              <a:latin typeface="Cambria" pitchFamily="18" charset="0"/>
            </a:endParaRPr>
          </a:p>
          <a:p>
            <a:r>
              <a:rPr lang="pl-PL" sz="1600" dirty="0" smtClean="0">
                <a:latin typeface="Cambria" pitchFamily="18" charset="0"/>
              </a:rPr>
              <a:t>Niezwykle istotne jest, żeby zarówno księgowy, jak i zarządzający finansami mieli niezbędną wiedzę, umożliwiającą im właściwe planowanie swojej pracy.</a:t>
            </a:r>
          </a:p>
          <a:p>
            <a:endParaRPr lang="pl-PL" sz="1600" dirty="0" smtClean="0">
              <a:latin typeface="Cambria" pitchFamily="18" charset="0"/>
            </a:endParaRPr>
          </a:p>
          <a:p>
            <a:pPr lvl="1">
              <a:buFont typeface="Arial" pitchFamily="34" charset="0"/>
              <a:buChar char="•"/>
            </a:pPr>
            <a:r>
              <a:rPr lang="pl-PL" sz="1600" dirty="0" smtClean="0">
                <a:latin typeface="Cambria" pitchFamily="18" charset="0"/>
              </a:rPr>
              <a:t> znać budżet organizacji - planowane działania (w tym plan zatrudnienia pracowników, spodziewane źródła finansowania itd.);</a:t>
            </a:r>
          </a:p>
          <a:p>
            <a:pPr lvl="1">
              <a:buFont typeface="Arial" pitchFamily="34" charset="0"/>
              <a:buChar char="•"/>
            </a:pPr>
            <a:r>
              <a:rPr lang="pl-PL" sz="1600" dirty="0" smtClean="0">
                <a:latin typeface="Cambria" pitchFamily="18" charset="0"/>
              </a:rPr>
              <a:t> wiedzieć, kto ma prawo podpisu dokumentów bankowych (akceptacja płatności);</a:t>
            </a:r>
          </a:p>
          <a:p>
            <a:pPr lvl="1">
              <a:buFont typeface="Arial" pitchFamily="34" charset="0"/>
              <a:buChar char="•"/>
            </a:pPr>
            <a:r>
              <a:rPr lang="pl-PL" sz="1600" dirty="0" smtClean="0">
                <a:latin typeface="Cambria" pitchFamily="18" charset="0"/>
              </a:rPr>
              <a:t> wiedzieć, kto ma prawo zaciągać zobowiązania finansowe w imieniu organizacji: prezes zarządu zwykle może udzielić  koordynatorom pełnomocnictwa do określonej kwoty (pełnomocnictwo powinno mieć formę podpisanego dokumentu, należy je przechowywać w dokumentacji finansowej);</a:t>
            </a:r>
          </a:p>
          <a:p>
            <a:pPr lvl="1">
              <a:buFont typeface="Arial" pitchFamily="34" charset="0"/>
              <a:buChar char="•"/>
            </a:pPr>
            <a:r>
              <a:rPr lang="pl-PL" sz="1600" dirty="0" smtClean="0">
                <a:latin typeface="Cambria" pitchFamily="18" charset="0"/>
              </a:rPr>
              <a:t> wiedzieć kto w procesie obiegu dokumentów może zatwierdzać dokumenty finansowe;</a:t>
            </a:r>
          </a:p>
          <a:p>
            <a:pPr lvl="1">
              <a:buFont typeface="Arial" pitchFamily="34" charset="0"/>
              <a:buChar char="•"/>
            </a:pPr>
            <a:r>
              <a:rPr lang="pl-PL" sz="1600" dirty="0" smtClean="0">
                <a:latin typeface="Cambria" pitchFamily="18" charset="0"/>
              </a:rPr>
              <a:t> znać terminy i formę sprawozdawczości dla instytucji finansujących lub dla zarządu;</a:t>
            </a:r>
          </a:p>
          <a:p>
            <a:pPr lvl="1">
              <a:buFont typeface="Arial" pitchFamily="34" charset="0"/>
              <a:buChar char="•"/>
            </a:pPr>
            <a:r>
              <a:rPr lang="pl-PL" sz="1600" dirty="0" smtClean="0">
                <a:latin typeface="Cambria" pitchFamily="18" charset="0"/>
              </a:rPr>
              <a:t> znać wymagania instytucji finansujących, dotyczące ewidencji i opisu dokumentacji źródłowej;</a:t>
            </a:r>
          </a:p>
          <a:p>
            <a:pPr lvl="1">
              <a:buFont typeface="Arial" pitchFamily="34" charset="0"/>
              <a:buChar char="•"/>
            </a:pPr>
            <a:r>
              <a:rPr lang="pl-PL" sz="1600" dirty="0" smtClean="0">
                <a:latin typeface="Cambria" pitchFamily="18" charset="0"/>
              </a:rPr>
              <a:t> znać statut organizacji oraz wiedzieć, jakie są obowiązki sprawozdawcze, wynikające z przepisów obowiązujących organizacje pozarządowe.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571480"/>
            <a:ext cx="9144000" cy="4401205"/>
          </a:xfrm>
          <a:prstGeom prst="rect">
            <a:avLst/>
          </a:prstGeom>
          <a:noFill/>
        </p:spPr>
        <p:txBody>
          <a:bodyPr wrap="square" rtlCol="0">
            <a:spAutoFit/>
          </a:bodyPr>
          <a:lstStyle/>
          <a:p>
            <a:r>
              <a:rPr lang="pl-PL" sz="1600" dirty="0" smtClean="0">
                <a:latin typeface="Cambria" pitchFamily="18" charset="0"/>
              </a:rPr>
              <a:t>A zarządzający - powinien być informowany m.in. o:</a:t>
            </a:r>
          </a:p>
          <a:p>
            <a:pPr lvl="1">
              <a:buFont typeface="Arial" pitchFamily="34" charset="0"/>
              <a:buChar char="•"/>
            </a:pPr>
            <a:r>
              <a:rPr lang="pl-PL" sz="1600" dirty="0" smtClean="0">
                <a:latin typeface="Cambria" pitchFamily="18" charset="0"/>
              </a:rPr>
              <a:t> terminach deklaracji i płatności okresowych zobowiązań (np. ZUS, podatku itd.);</a:t>
            </a:r>
          </a:p>
          <a:p>
            <a:pPr lvl="1">
              <a:buFont typeface="Arial" pitchFamily="34" charset="0"/>
              <a:buChar char="•"/>
            </a:pPr>
            <a:r>
              <a:rPr lang="pl-PL" sz="1600" dirty="0" smtClean="0">
                <a:latin typeface="Cambria" pitchFamily="18" charset="0"/>
              </a:rPr>
              <a:t> obowiązku przeprowadzenia audytu;</a:t>
            </a:r>
          </a:p>
          <a:p>
            <a:pPr lvl="1">
              <a:buFont typeface="Arial" pitchFamily="34" charset="0"/>
              <a:buChar char="•"/>
            </a:pPr>
            <a:r>
              <a:rPr lang="pl-PL" sz="1600" dirty="0" smtClean="0">
                <a:latin typeface="Cambria" pitchFamily="18" charset="0"/>
              </a:rPr>
              <a:t> zmianach w sposobie kalkulacji kosztów (np. naliczania kosztu całkowitego wynagrodzenia);</a:t>
            </a:r>
          </a:p>
          <a:p>
            <a:pPr lvl="1">
              <a:buFont typeface="Arial" pitchFamily="34" charset="0"/>
              <a:buChar char="•"/>
            </a:pPr>
            <a:r>
              <a:rPr lang="pl-PL" sz="1600" dirty="0" smtClean="0">
                <a:latin typeface="Cambria" pitchFamily="18" charset="0"/>
              </a:rPr>
              <a:t> aktualnym stanie środków finansowych na kontach bankowych organizacji.</a:t>
            </a:r>
          </a:p>
          <a:p>
            <a:endParaRPr lang="pl-PL" sz="1600" dirty="0" smtClean="0">
              <a:latin typeface="Cambria" pitchFamily="18" charset="0"/>
            </a:endParaRPr>
          </a:p>
          <a:p>
            <a:pPr algn="just"/>
            <a:r>
              <a:rPr lang="pl-PL" sz="1600" dirty="0" smtClean="0">
                <a:latin typeface="Cambria" pitchFamily="18" charset="0"/>
              </a:rPr>
              <a:t>	Dobrą praktyką są regularne spotkania, podczas których wymieniają informacje istotne dla każdej ze stron. Jak pokazuje doświadczenie niektórych organizacji, pożyteczną zasadą jest także zapraszanie księgowych na spotkania merytoryczne zespołu organizacji, podczas których prezentowany jest cel, harmonogram działań i rezultaty projektu. Poznanie projektu pozwala księgowemu łatwiej tworzyć (razem z koordynatorem projektu) plan kont do budżetu projektu. Ponad to, znajomość harmonogramu działań pozwoli mu także poznać potrzeby „płynnościowe" danego projektu i zapewnić właściwe wsparcie dla zarządzającego przy planowaniu przepływów finansowych. Działania merytoryczne mają bezpośrednie przełożenie na wydarzenia finansowe, dlatego też określona wiedza księgowego na temat formalnej i merytorycznej realizacji projektu jest niezbędna do poprawnego, z punktu widzenia zarządzania projektem, prowadzenia ewidencji księgowej.</a:t>
            </a:r>
          </a:p>
          <a:p>
            <a:endParaRPr lang="pl-PL"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ykusz">
  <a:themeElements>
    <a:clrScheme name="Wykusz">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Wykusz">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ykusz">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444</TotalTime>
  <Words>4635</Words>
  <Application>Microsoft Office PowerPoint</Application>
  <PresentationFormat>Pokaz na ekranie (4:3)</PresentationFormat>
  <Paragraphs>532</Paragraphs>
  <Slides>59</Slides>
  <Notes>0</Notes>
  <HiddenSlides>0</HiddenSlides>
  <MMClips>0</MMClips>
  <ScaleCrop>false</ScaleCrop>
  <HeadingPairs>
    <vt:vector size="6" baseType="variant">
      <vt:variant>
        <vt:lpstr>Motyw</vt:lpstr>
      </vt:variant>
      <vt:variant>
        <vt:i4>1</vt:i4>
      </vt:variant>
      <vt:variant>
        <vt:lpstr>Osadzone serwery OLE</vt:lpstr>
      </vt:variant>
      <vt:variant>
        <vt:i4>1</vt:i4>
      </vt:variant>
      <vt:variant>
        <vt:lpstr>Tytuły slajdów</vt:lpstr>
      </vt:variant>
      <vt:variant>
        <vt:i4>59</vt:i4>
      </vt:variant>
    </vt:vector>
  </HeadingPairs>
  <TitlesOfParts>
    <vt:vector size="61" baseType="lpstr">
      <vt:lpstr>Wykusz</vt:lpstr>
      <vt:lpstr>Dokument</vt:lpstr>
      <vt:lpstr>Slajd 1</vt:lpstr>
      <vt:lpstr>Slajd 2</vt:lpstr>
      <vt:lpstr>Zasady rachunkowości w związkach zawodowych</vt:lpstr>
      <vt:lpstr>Odpowiedzialność za wykonywanie obowiązków w zakresie rachunkowości</vt:lpstr>
      <vt:lpstr>Kierownikiem jednostki w myśl  uor jest:</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Dowody księgowe</vt:lpstr>
      <vt:lpstr>Dowody księgowe</vt:lpstr>
      <vt:lpstr>Dowód Księgowy</vt:lpstr>
      <vt:lpstr>kompletność dowodu księgowego</vt:lpstr>
      <vt:lpstr>kompletność dowodu księgowego</vt:lpstr>
      <vt:lpstr>Kontrola dowodu księgowego</vt:lpstr>
      <vt:lpstr>Kontrola dowodu księgowego</vt:lpstr>
      <vt:lpstr>Kontrola dowodu księgowego</vt:lpstr>
      <vt:lpstr>Slajd 27</vt:lpstr>
      <vt:lpstr>Slajd 28</vt:lpstr>
      <vt:lpstr>Slajd 29</vt:lpstr>
      <vt:lpstr>Księga kasowa NSZZ Policjantów</vt:lpstr>
      <vt:lpstr>Ewidencja środków trwałych wartości niematerialnych i prawnych </vt:lpstr>
      <vt:lpstr>Środki trwałe podlegają likwidacji, jeżeli: </vt:lpstr>
      <vt:lpstr>Slajd 33</vt:lpstr>
      <vt:lpstr>Slajd 34</vt:lpstr>
      <vt:lpstr>Slajd 35</vt:lpstr>
      <vt:lpstr>Slajd 36</vt:lpstr>
      <vt:lpstr>Slajd 37</vt:lpstr>
      <vt:lpstr>Slajd 38</vt:lpstr>
      <vt:lpstr>Slajd 39</vt:lpstr>
      <vt:lpstr>Slajd 40</vt:lpstr>
      <vt:lpstr>Slajd 41</vt:lpstr>
      <vt:lpstr>Slajd 42</vt:lpstr>
      <vt:lpstr>Slajd 43</vt:lpstr>
      <vt:lpstr>Slajd 44</vt:lpstr>
      <vt:lpstr>Zamknięcie ksiąg rachunkowych:</vt:lpstr>
      <vt:lpstr>Zamknięcie ksiąg rachunkowych:</vt:lpstr>
      <vt:lpstr>Zamknięcie ksiąg rachunkowych:</vt:lpstr>
      <vt:lpstr>Slajd 48</vt:lpstr>
      <vt:lpstr>Slajd 49</vt:lpstr>
      <vt:lpstr>Slajd 50</vt:lpstr>
      <vt:lpstr>Slajd 51</vt:lpstr>
      <vt:lpstr>Badanie sprawozdań finansowych</vt:lpstr>
      <vt:lpstr>Badanie sprawozdań finansowych</vt:lpstr>
      <vt:lpstr>Slajd 54</vt:lpstr>
      <vt:lpstr>Slajd 55</vt:lpstr>
      <vt:lpstr>Slajd 56</vt:lpstr>
      <vt:lpstr>Slajd 57</vt:lpstr>
      <vt:lpstr>Slajd 58</vt:lpstr>
      <vt:lpstr>Slajd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PawełG</dc:creator>
  <cp:lastModifiedBy>Małgosia</cp:lastModifiedBy>
  <cp:revision>110</cp:revision>
  <dcterms:created xsi:type="dcterms:W3CDTF">2011-09-24T12:26:38Z</dcterms:created>
  <dcterms:modified xsi:type="dcterms:W3CDTF">2013-02-20T18:51:23Z</dcterms:modified>
</cp:coreProperties>
</file>