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58" r:id="rId3"/>
    <p:sldId id="261" r:id="rId4"/>
    <p:sldId id="262" r:id="rId5"/>
    <p:sldId id="263" r:id="rId6"/>
    <p:sldId id="264" r:id="rId7"/>
    <p:sldId id="265" r:id="rId8"/>
    <p:sldId id="271" r:id="rId9"/>
    <p:sldId id="281" r:id="rId10"/>
    <p:sldId id="284" r:id="rId11"/>
    <p:sldId id="283" r:id="rId12"/>
    <p:sldId id="286" r:id="rId13"/>
    <p:sldId id="287" r:id="rId14"/>
    <p:sldId id="288" r:id="rId15"/>
    <p:sldId id="296" r:id="rId16"/>
    <p:sldId id="306" r:id="rId17"/>
    <p:sldId id="320" r:id="rId18"/>
    <p:sldId id="321" r:id="rId19"/>
    <p:sldId id="327" r:id="rId20"/>
    <p:sldId id="328" r:id="rId21"/>
    <p:sldId id="329" r:id="rId22"/>
    <p:sldId id="330" r:id="rId23"/>
    <p:sldId id="331" r:id="rId24"/>
    <p:sldId id="348" r:id="rId25"/>
    <p:sldId id="353" r:id="rId26"/>
    <p:sldId id="354" r:id="rId27"/>
    <p:sldId id="355" r:id="rId2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F440D6-FA95-42C3-B87A-68549D09EF3D}" type="datetimeFigureOut">
              <a:rPr lang="pl-PL" smtClean="0"/>
              <a:pPr/>
              <a:t>2013-02-20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60020B-FEDF-4C2A-9376-6EC945D714D6}"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4" name="Tytuł 13"/>
          <p:cNvSpPr>
            <a:spLocks noGrp="1"/>
          </p:cNvSpPr>
          <p:nvPr>
            <p:ph type="ctrTitle"/>
          </p:nvPr>
        </p:nvSpPr>
        <p:spPr>
          <a:xfrm>
            <a:off x="1432560" y="359898"/>
            <a:ext cx="7406640" cy="1472184"/>
          </a:xfrm>
        </p:spPr>
        <p:txBody>
          <a:bodyPr anchor="b"/>
          <a:lstStyle>
            <a:lvl1pPr algn="l">
              <a:defRPr/>
            </a:lvl1pPr>
            <a:extLst/>
          </a:lstStyle>
          <a:p>
            <a:r>
              <a:rPr kumimoji="0" lang="pl-PL" smtClean="0"/>
              <a:t>Kliknij, aby edytować styl</a:t>
            </a:r>
            <a:endParaRPr kumimoji="0" lang="en-US"/>
          </a:p>
        </p:txBody>
      </p:sp>
      <p:sp>
        <p:nvSpPr>
          <p:cNvPr id="22" name="Podtytu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7" name="Symbol zastępczy daty 6"/>
          <p:cNvSpPr>
            <a:spLocks noGrp="1"/>
          </p:cNvSpPr>
          <p:nvPr>
            <p:ph type="dt" sz="half" idx="10"/>
          </p:nvPr>
        </p:nvSpPr>
        <p:spPr/>
        <p:txBody>
          <a:bodyPr/>
          <a:lstStyle>
            <a:extLst/>
          </a:lstStyle>
          <a:p>
            <a:fld id="{2BA75AA0-2C88-4401-826C-D268AD9CFBAB}" type="datetime1">
              <a:rPr lang="pl-PL" smtClean="0"/>
              <a:pPr/>
              <a:t>2013-02-20</a:t>
            </a:fld>
            <a:endParaRPr lang="pl-PL"/>
          </a:p>
        </p:txBody>
      </p:sp>
      <p:sp>
        <p:nvSpPr>
          <p:cNvPr id="20" name="Symbol zastępczy stopki 19"/>
          <p:cNvSpPr>
            <a:spLocks noGrp="1"/>
          </p:cNvSpPr>
          <p:nvPr>
            <p:ph type="ftr" sz="quarter" idx="11"/>
          </p:nvPr>
        </p:nvSpPr>
        <p:spPr/>
        <p:txBody>
          <a:bodyPr/>
          <a:lstStyle>
            <a:extLst/>
          </a:lstStyle>
          <a:p>
            <a:endParaRPr lang="pl-PL"/>
          </a:p>
        </p:txBody>
      </p:sp>
      <p:sp>
        <p:nvSpPr>
          <p:cNvPr id="10" name="Symbol zastępczy numeru slajdu 9"/>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8"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B2D2FFAA-07A8-4879-9593-CF3A2C436F27}" type="datetime1">
              <a:rPr lang="pl-PL" smtClean="0"/>
              <a:pPr/>
              <a:t>2013-02-20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274639"/>
            <a:ext cx="1828800" cy="5851525"/>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1143000" y="274640"/>
            <a:ext cx="55626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CB6A079-48B0-4031-B54A-4F799D2E7574}" type="datetime1">
              <a:rPr lang="pl-PL" smtClean="0"/>
              <a:pPr/>
              <a:t>2013-02-20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786F5EED-CF92-4CED-A7F7-DFE0DDEE7DCB}" type="datetime1">
              <a:rPr lang="pl-PL" smtClean="0"/>
              <a:pPr/>
              <a:t>2013-02-20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Prostokąt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545D8064-5FBD-495A-BFBD-0D2883753B96}" type="datetime1">
              <a:rPr lang="pl-PL" smtClean="0"/>
              <a:pPr/>
              <a:t>2013-02-20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Prostokąt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FACC2D14-EFFC-4664-A6DD-04FD79CB5467}" type="datetime1">
              <a:rPr lang="pl-PL" smtClean="0"/>
              <a:pPr/>
              <a:t>2013-02-20</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6F45CDB6-82BA-41BE-AB1D-BDC4710F01AC}" type="datetime1">
              <a:rPr lang="pl-PL" smtClean="0"/>
              <a:pPr/>
              <a:t>2013-02-20</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nchor="ct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B4B1322E-D312-4AE0-B6A7-9C554CB97E49}" type="datetime1">
              <a:rPr lang="pl-PL" smtClean="0"/>
              <a:pPr/>
              <a:t>2013-02-20</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Prostokąt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ymbol zastępczy daty 1"/>
          <p:cNvSpPr>
            <a:spLocks noGrp="1"/>
          </p:cNvSpPr>
          <p:nvPr>
            <p:ph type="dt" sz="half" idx="10"/>
          </p:nvPr>
        </p:nvSpPr>
        <p:spPr/>
        <p:txBody>
          <a:bodyPr/>
          <a:lstStyle>
            <a:extLst/>
          </a:lstStyle>
          <a:p>
            <a:fld id="{C3EED6A7-7C1D-497A-9B8B-2DE6283B19EE}" type="datetime1">
              <a:rPr lang="pl-PL" smtClean="0"/>
              <a:pPr/>
              <a:t>2013-02-20</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6" name="Prostokąt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FA5FF761-D1A1-4D48-A669-AB3A9B4B3A2C}" type="datetime1">
              <a:rPr lang="pl-PL" smtClean="0"/>
              <a:pPr/>
              <a:t>2013-02-20</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extLst/>
          </a:lstStyle>
          <a:p>
            <a:fld id="{2EAA3D92-ED32-47B3-839A-9530BFFE4DC3}" type="datetime1">
              <a:rPr lang="pl-PL" smtClean="0"/>
              <a:pPr/>
              <a:t>2013-02-20</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8" name="Prostokąt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ymbol zastępczy obraz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pl-PL" smtClean="0"/>
              <a:t>Kliknij ikonę, aby dodać obraz</a:t>
            </a:r>
            <a:endParaRPr kumimoji="0" lang="en-US" dirty="0"/>
          </a:p>
        </p:txBody>
      </p:sp>
      <p:sp>
        <p:nvSpPr>
          <p:cNvPr id="9" name="Schemat blokowy: proce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Schemat blokowy: proce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ymbol zastępczy teks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Wycinek koł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Pierście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Prostokąt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ymbol zastępczy tytułu 4"/>
          <p:cNvSpPr>
            <a:spLocks noGrp="1"/>
          </p:cNvSpPr>
          <p:nvPr>
            <p:ph type="title"/>
          </p:nvPr>
        </p:nvSpPr>
        <p:spPr>
          <a:xfrm>
            <a:off x="1435608" y="274638"/>
            <a:ext cx="7498080" cy="1143000"/>
          </a:xfrm>
          <a:prstGeom prst="rect">
            <a:avLst/>
          </a:prstGeom>
        </p:spPr>
        <p:txBody>
          <a:bodyPr anchor="ctr">
            <a:normAutofit/>
          </a:bodyPr>
          <a:lstStyle>
            <a:extLst/>
          </a:lstStyle>
          <a:p>
            <a:r>
              <a:rPr kumimoji="0" lang="pl-PL" smtClean="0"/>
              <a:t>Kliknij, aby edytować styl</a:t>
            </a:r>
            <a:endParaRPr kumimoji="0" lang="en-US"/>
          </a:p>
        </p:txBody>
      </p:sp>
      <p:sp>
        <p:nvSpPr>
          <p:cNvPr id="9" name="Symbol zastępczy tekstu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4" name="Symbol zastępczy daty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F4A38F8-C30C-4498-A4A9-A2136589D690}" type="datetime1">
              <a:rPr lang="pl-PL" smtClean="0"/>
              <a:pPr/>
              <a:t>2013-02-20</a:t>
            </a:fld>
            <a:endParaRPr lang="pl-PL"/>
          </a:p>
        </p:txBody>
      </p:sp>
      <p:sp>
        <p:nvSpPr>
          <p:cNvPr id="10" name="Symbol zastępczy stopki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pl-PL"/>
          </a:p>
        </p:txBody>
      </p:sp>
      <p:sp>
        <p:nvSpPr>
          <p:cNvPr id="22" name="Symbol zastępczy numeru slajd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89B7C76-EFF2-4CD8-A475-4750F11B4BC6}" type="slidenum">
              <a:rPr lang="pl-PL" smtClean="0"/>
              <a:pPr/>
              <a:t>‹#›</a:t>
            </a:fld>
            <a:endParaRPr lang="pl-PL"/>
          </a:p>
        </p:txBody>
      </p:sp>
      <p:sp>
        <p:nvSpPr>
          <p:cNvPr id="15" name="Prostokąt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428728" y="2500306"/>
            <a:ext cx="7406640" cy="1472184"/>
          </a:xfrm>
        </p:spPr>
        <p:txBody>
          <a:bodyPr>
            <a:normAutofit/>
          </a:bodyPr>
          <a:lstStyle/>
          <a:p>
            <a:r>
              <a:rPr lang="pl-PL" dirty="0" smtClean="0"/>
              <a:t/>
            </a:r>
            <a:br>
              <a:rPr lang="pl-PL" dirty="0" smtClean="0"/>
            </a:br>
            <a:endParaRPr lang="pl-PL" dirty="0"/>
          </a:p>
        </p:txBody>
      </p:sp>
      <p:sp>
        <p:nvSpPr>
          <p:cNvPr id="3" name="Podtytuł 2"/>
          <p:cNvSpPr>
            <a:spLocks noGrp="1"/>
          </p:cNvSpPr>
          <p:nvPr>
            <p:ph type="subTitle" idx="1"/>
          </p:nvPr>
        </p:nvSpPr>
        <p:spPr>
          <a:xfrm>
            <a:off x="1357290" y="4643446"/>
            <a:ext cx="7406640" cy="1752600"/>
          </a:xfrm>
        </p:spPr>
        <p:txBody>
          <a:bodyPr>
            <a:normAutofit/>
          </a:bodyPr>
          <a:lstStyle/>
          <a:p>
            <a:r>
              <a:rPr lang="pl-PL" b="1" dirty="0" smtClean="0"/>
              <a:t>Środki trwałe</a:t>
            </a:r>
            <a:endParaRPr lang="pl-PL" b="1" dirty="0" smtClean="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a:t>
            </a:fld>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err="1" smtClean="0"/>
              <a:t>Niskocenne</a:t>
            </a:r>
            <a:r>
              <a:rPr lang="pl-PL" dirty="0" smtClean="0"/>
              <a:t> składniki majątku trwałego wg ustaw podatkowych:</a:t>
            </a:r>
            <a:endParaRPr lang="pl-PL" dirty="0"/>
          </a:p>
        </p:txBody>
      </p:sp>
      <p:sp>
        <p:nvSpPr>
          <p:cNvPr id="3" name="Symbol zastępczy zawartości 2"/>
          <p:cNvSpPr>
            <a:spLocks noGrp="1"/>
          </p:cNvSpPr>
          <p:nvPr>
            <p:ph idx="1"/>
          </p:nvPr>
        </p:nvSpPr>
        <p:spPr/>
        <p:txBody>
          <a:bodyPr>
            <a:normAutofit lnSpcReduction="10000"/>
          </a:bodyPr>
          <a:lstStyle/>
          <a:p>
            <a:pPr marL="0" indent="0">
              <a:buFont typeface="Wingdings" pitchFamily="2" charset="2"/>
              <a:buChar char="Ø"/>
            </a:pPr>
            <a:r>
              <a:rPr lang="pl-PL" dirty="0" smtClean="0"/>
              <a:t>wprowadzone do ewidencji bilansowej środków trwałych z prawem </a:t>
            </a:r>
            <a:br>
              <a:rPr lang="pl-PL" dirty="0" smtClean="0"/>
            </a:br>
            <a:r>
              <a:rPr lang="pl-PL" dirty="0" smtClean="0"/>
              <a:t>do jednorazowej amortyzacji w miesiącu oddania do używania (art. 32 ust. 6 ustawy </a:t>
            </a:r>
            <a:br>
              <a:rPr lang="pl-PL" dirty="0" smtClean="0"/>
            </a:br>
            <a:r>
              <a:rPr lang="pl-PL" dirty="0" smtClean="0"/>
              <a:t>o rachunkowości), </a:t>
            </a:r>
          </a:p>
          <a:p>
            <a:pPr marL="0" indent="0">
              <a:buFont typeface="Wingdings" pitchFamily="2" charset="2"/>
              <a:buChar char="Ø"/>
            </a:pPr>
            <a:r>
              <a:rPr lang="pl-PL" dirty="0" smtClean="0"/>
              <a:t>wprowadzone do ewidencji bilansowej </a:t>
            </a:r>
            <a:br>
              <a:rPr lang="pl-PL" dirty="0" smtClean="0"/>
            </a:br>
            <a:r>
              <a:rPr lang="pl-PL" dirty="0" smtClean="0"/>
              <a:t>z prawem dokonywania odpisów amortyzacyjnych według zasad ogólnych określonych w art. 32 ustawy o rachunkowości. </a:t>
            </a:r>
          </a:p>
          <a:p>
            <a:pPr>
              <a:buFont typeface="Wingdings" pitchFamily="2" charset="2"/>
              <a:buChar char="Ø"/>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Pozostałe środki trwałe- wg rozporządzenia MF bez względu na wartość zalicza się również:</a:t>
            </a:r>
            <a:endParaRPr lang="pl-PL" sz="3200" dirty="0"/>
          </a:p>
        </p:txBody>
      </p:sp>
      <p:sp>
        <p:nvSpPr>
          <p:cNvPr id="3" name="Symbol zastępczy zawartości 2"/>
          <p:cNvSpPr>
            <a:spLocks noGrp="1"/>
          </p:cNvSpPr>
          <p:nvPr>
            <p:ph idx="1"/>
          </p:nvPr>
        </p:nvSpPr>
        <p:spPr>
          <a:xfrm>
            <a:off x="1645920" y="1571612"/>
            <a:ext cx="7498080" cy="4800600"/>
          </a:xfrm>
        </p:spPr>
        <p:txBody>
          <a:bodyPr/>
          <a:lstStyle/>
          <a:p>
            <a:pPr>
              <a:buClr>
                <a:schemeClr val="tx1"/>
              </a:buClr>
              <a:buFont typeface="Wingdings" pitchFamily="2" charset="2"/>
              <a:buChar char="Ø"/>
            </a:pPr>
            <a:r>
              <a:rPr lang="pl-PL" dirty="0" smtClean="0"/>
              <a:t>środki dydaktyczne, w tym także środki transportu służącego do nauczania </a:t>
            </a:r>
            <a:br>
              <a:rPr lang="pl-PL" dirty="0" smtClean="0"/>
            </a:br>
            <a:r>
              <a:rPr lang="pl-PL" dirty="0" smtClean="0"/>
              <a:t>i wychowania w szkołach i placówkach oświatowych;</a:t>
            </a:r>
          </a:p>
          <a:p>
            <a:pPr>
              <a:buClr>
                <a:schemeClr val="tx1"/>
              </a:buClr>
              <a:buFont typeface="Wingdings" pitchFamily="2" charset="2"/>
              <a:buChar char="Ø"/>
            </a:pPr>
            <a:r>
              <a:rPr lang="pl-PL" dirty="0" smtClean="0"/>
              <a:t>odzież i umundurowanie o okresie użytkowania powyżej 1 roku;</a:t>
            </a:r>
          </a:p>
          <a:p>
            <a:pPr>
              <a:buClr>
                <a:schemeClr val="tx1"/>
              </a:buClr>
              <a:buFont typeface="Wingdings" pitchFamily="2" charset="2"/>
              <a:buChar char="Ø"/>
            </a:pPr>
            <a:r>
              <a:rPr lang="pl-PL" dirty="0" smtClean="0"/>
              <a:t>meble i dywany;</a:t>
            </a:r>
          </a:p>
          <a:p>
            <a:pPr>
              <a:buClr>
                <a:schemeClr val="tx1"/>
              </a:buClr>
              <a:buFont typeface="Wingdings" pitchFamily="2" charset="2"/>
              <a:buChar char="Ø"/>
            </a:pPr>
            <a:r>
              <a:rPr lang="pl-PL" dirty="0" smtClean="0"/>
              <a:t>inwentarz żywy. </a:t>
            </a:r>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4400" dirty="0" smtClean="0"/>
              <a:t>Wycena środków trwałych:</a:t>
            </a:r>
            <a:endParaRPr lang="pl-PL" dirty="0"/>
          </a:p>
        </p:txBody>
      </p:sp>
      <p:sp>
        <p:nvSpPr>
          <p:cNvPr id="3" name="Symbol zastępczy zawartości 2"/>
          <p:cNvSpPr>
            <a:spLocks noGrp="1"/>
          </p:cNvSpPr>
          <p:nvPr>
            <p:ph idx="1"/>
          </p:nvPr>
        </p:nvSpPr>
        <p:spPr>
          <a:xfrm>
            <a:off x="1435608" y="1447800"/>
            <a:ext cx="7708392" cy="4800600"/>
          </a:xfrm>
        </p:spPr>
        <p:txBody>
          <a:bodyPr/>
          <a:lstStyle/>
          <a:p>
            <a:pPr marL="0" indent="0">
              <a:lnSpc>
                <a:spcPct val="90000"/>
              </a:lnSpc>
              <a:buNone/>
            </a:pPr>
            <a:r>
              <a:rPr lang="pl-PL" dirty="0" smtClean="0"/>
              <a:t>Początkowa wycena środków trwałych </a:t>
            </a:r>
            <a:br>
              <a:rPr lang="pl-PL" dirty="0" smtClean="0"/>
            </a:br>
            <a:r>
              <a:rPr lang="pl-PL" dirty="0" smtClean="0"/>
              <a:t>w momencie ich wprowadzenia do ksiąg rachunkowych oznacza ustalenie </a:t>
            </a:r>
            <a:br>
              <a:rPr lang="pl-PL" dirty="0" smtClean="0"/>
            </a:br>
            <a:r>
              <a:rPr lang="pl-PL" dirty="0" smtClean="0"/>
              <a:t>tzw. wartości początkowej (brutto) składnika majątkowego:</a:t>
            </a:r>
          </a:p>
          <a:p>
            <a:pPr>
              <a:lnSpc>
                <a:spcPct val="90000"/>
              </a:lnSpc>
              <a:buClr>
                <a:schemeClr val="tx1"/>
              </a:buClr>
              <a:buFont typeface="Wingdings" pitchFamily="2" charset="2"/>
              <a:buChar char="q"/>
            </a:pPr>
            <a:r>
              <a:rPr lang="pl-PL" dirty="0" smtClean="0"/>
              <a:t>cena nabycia;</a:t>
            </a:r>
          </a:p>
          <a:p>
            <a:pPr>
              <a:lnSpc>
                <a:spcPct val="90000"/>
              </a:lnSpc>
              <a:buClr>
                <a:schemeClr val="tx1"/>
              </a:buClr>
              <a:buFont typeface="Wingdings" pitchFamily="2" charset="2"/>
              <a:buChar char="q"/>
            </a:pPr>
            <a:r>
              <a:rPr lang="pl-PL" dirty="0" smtClean="0"/>
              <a:t>koszt wytworzenia;</a:t>
            </a:r>
          </a:p>
          <a:p>
            <a:pPr>
              <a:lnSpc>
                <a:spcPct val="90000"/>
              </a:lnSpc>
              <a:buClr>
                <a:schemeClr val="tx1"/>
              </a:buClr>
              <a:buFont typeface="Wingdings" pitchFamily="2" charset="2"/>
              <a:buChar char="q"/>
            </a:pPr>
            <a:r>
              <a:rPr lang="pl-PL" dirty="0" smtClean="0"/>
              <a:t>wartość godziwa (rynkowa), określana jako cena sprzedaży;</a:t>
            </a:r>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4400" dirty="0" smtClean="0"/>
              <a:t>Cena nabycia:</a:t>
            </a: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smtClean="0"/>
              <a:t>cenę zakupu należną sprzedającemu pomniejszoną o ewentualne rabaty, opusty, </a:t>
            </a:r>
            <a:r>
              <a:rPr lang="pl-PL" dirty="0" err="1" smtClean="0"/>
              <a:t>skonta</a:t>
            </a:r>
            <a:r>
              <a:rPr lang="pl-PL" dirty="0" smtClean="0"/>
              <a:t> i inne zmniejszenia,</a:t>
            </a:r>
          </a:p>
          <a:p>
            <a:r>
              <a:rPr lang="pl-PL" dirty="0" smtClean="0"/>
              <a:t>cło, podatek akcyzowy oraz inne opłaty związane </a:t>
            </a:r>
            <a:br>
              <a:rPr lang="pl-PL" dirty="0" smtClean="0"/>
            </a:br>
            <a:r>
              <a:rPr lang="pl-PL" dirty="0" smtClean="0"/>
              <a:t>z nabyciem,</a:t>
            </a:r>
          </a:p>
          <a:p>
            <a:r>
              <a:rPr lang="pl-PL" dirty="0" smtClean="0"/>
              <a:t>koszty transportu, załadunku, i wyładunku,</a:t>
            </a:r>
          </a:p>
          <a:p>
            <a:r>
              <a:rPr lang="pl-PL" dirty="0" smtClean="0"/>
              <a:t>koszty przystosowania, montażu, prób i innych czynności poprzedzających oddanie obiektu do używania, w tym montażu instalacji i uruchomienia programów oraz systemów komputerowych,</a:t>
            </a:r>
          </a:p>
          <a:p>
            <a:r>
              <a:rPr lang="pl-PL" dirty="0" smtClean="0"/>
              <a:t>obciążający zakup podatek VAT (ujęty w fakturze), </a:t>
            </a:r>
            <a:br>
              <a:rPr lang="pl-PL" dirty="0" smtClean="0"/>
            </a:br>
            <a:r>
              <a:rPr lang="pl-PL" dirty="0" smtClean="0"/>
              <a:t>w części nie podlegającej odliczeniu lub zwrotowi,</a:t>
            </a:r>
          </a:p>
          <a:p>
            <a:endParaRPr lang="pl-PL" dirty="0" smtClean="0"/>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4000" dirty="0" smtClean="0"/>
              <a:t>Cena nabycia:</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odsetki za zwłokę w zapłacie zobowiązań, prowizje oraz różnice kursowe </a:t>
            </a:r>
            <a:br>
              <a:rPr lang="pl-PL" dirty="0" smtClean="0"/>
            </a:br>
            <a:r>
              <a:rPr lang="pl-PL" dirty="0" smtClean="0"/>
              <a:t>od zobowiązań i przedpłat dotyczących środków trwałych w budowie,</a:t>
            </a:r>
          </a:p>
          <a:p>
            <a:r>
              <a:rPr lang="pl-PL" dirty="0" smtClean="0"/>
              <a:t>koszty szkolenia, niezbędnego do obsługi lub właściwego użytkowania środków trwałych oddanych do używania,</a:t>
            </a:r>
          </a:p>
          <a:p>
            <a:r>
              <a:rPr lang="pl-PL" dirty="0" smtClean="0"/>
              <a:t>koszty nabycia oprogramowania systemowego (stanowiącego element zestawu komputerowego), którego nie można zaliczyć do wartości niematerialnych </a:t>
            </a:r>
            <a:br>
              <a:rPr lang="pl-PL" dirty="0" smtClean="0"/>
            </a:br>
            <a:r>
              <a:rPr lang="pl-PL" dirty="0" smtClean="0"/>
              <a:t>i prawnych,</a:t>
            </a:r>
          </a:p>
          <a:p>
            <a:endParaRPr lang="pl-PL" dirty="0" smtClean="0"/>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Cena zakupu:</a:t>
            </a:r>
            <a:endParaRPr lang="pl-PL" dirty="0"/>
          </a:p>
        </p:txBody>
      </p:sp>
      <p:sp>
        <p:nvSpPr>
          <p:cNvPr id="3" name="Symbol zastępczy zawartości 2"/>
          <p:cNvSpPr>
            <a:spLocks noGrp="1"/>
          </p:cNvSpPr>
          <p:nvPr>
            <p:ph idx="1"/>
          </p:nvPr>
        </p:nvSpPr>
        <p:spPr/>
        <p:txBody>
          <a:bodyPr/>
          <a:lstStyle/>
          <a:p>
            <a:r>
              <a:rPr lang="pl-PL" dirty="0" smtClean="0"/>
              <a:t>koszty nadzoru technicznego nad zainstalowaniem i uruchomieniem środka trwałego,</a:t>
            </a:r>
          </a:p>
          <a:p>
            <a:r>
              <a:rPr lang="pl-PL" dirty="0" smtClean="0"/>
              <a:t>koszty obsługi prawnej transakcji zakupu środka trwałego,</a:t>
            </a:r>
          </a:p>
          <a:p>
            <a:r>
              <a:rPr lang="pl-PL" dirty="0" smtClean="0"/>
              <a:t>koszty zaprogramowania maszyn sterowanych numerycznie,</a:t>
            </a:r>
          </a:p>
          <a:p>
            <a:r>
              <a:rPr lang="pl-PL" dirty="0" smtClean="0"/>
              <a:t>koszty prób i testów maszyn i urządzeń przed oddaniem do  użytkowania,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Nieodpłatne nabycie środka trwałego:</a:t>
            </a:r>
            <a:endParaRPr lang="pl-PL" dirty="0"/>
          </a:p>
        </p:txBody>
      </p:sp>
      <p:sp>
        <p:nvSpPr>
          <p:cNvPr id="3" name="Symbol zastępczy zawartości 2"/>
          <p:cNvSpPr>
            <a:spLocks noGrp="1"/>
          </p:cNvSpPr>
          <p:nvPr>
            <p:ph idx="1"/>
          </p:nvPr>
        </p:nvSpPr>
        <p:spPr/>
        <p:txBody>
          <a:bodyPr/>
          <a:lstStyle/>
          <a:p>
            <a:r>
              <a:rPr lang="pl-PL" dirty="0" smtClean="0"/>
              <a:t>wartość rynko a z dnia nabycia,</a:t>
            </a:r>
          </a:p>
          <a:p>
            <a:r>
              <a:rPr lang="pl-PL" dirty="0" smtClean="0"/>
              <a:t>wartość wynikająca z umowy darowizny albo umowy o nieodpłatnym przekazaniu jeżeli umowa określa tą wartość w niższej wysokości, niż  wartość rynkowa.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r>
              <a:rPr lang="pl-PL" sz="4400" dirty="0" smtClean="0"/>
              <a:t>Obiekt inwentarzowy-podstawowa jednostka ewidencyjna:</a:t>
            </a:r>
            <a:endParaRPr lang="pl-PL" dirty="0" smtClean="0"/>
          </a:p>
        </p:txBody>
      </p:sp>
      <p:sp>
        <p:nvSpPr>
          <p:cNvPr id="38915" name="Rectangle 3"/>
          <p:cNvSpPr>
            <a:spLocks noGrp="1" noChangeArrowheads="1"/>
          </p:cNvSpPr>
          <p:nvPr>
            <p:ph type="body" idx="1"/>
          </p:nvPr>
        </p:nvSpPr>
        <p:spPr/>
        <p:txBody>
          <a:bodyPr/>
          <a:lstStyle/>
          <a:p>
            <a:pPr eaLnBrk="1" hangingPunct="1">
              <a:buFont typeface="Wingdings" pitchFamily="2" charset="2"/>
              <a:buNone/>
            </a:pPr>
            <a:r>
              <a:rPr lang="pl-PL" dirty="0" smtClean="0"/>
              <a:t>   Obiekt został określony ze szczegółowością, umożliwiającą jednoznaczne ustalenie dla niego jednej z procentowych stawek amortyzacyjnych, o których mowa </a:t>
            </a:r>
            <a:r>
              <a:rPr lang="pl-PL" dirty="0" smtClean="0"/>
              <a:t>w </a:t>
            </a:r>
            <a:r>
              <a:rPr lang="pl-PL" dirty="0" smtClean="0"/>
              <a:t>podatku dochodowym od osób prawnych ( z wyjątkiem nie podlegających amortyzacji gruntów)</a:t>
            </a:r>
          </a:p>
          <a:p>
            <a:pPr eaLnBrk="1" hangingPunct="1">
              <a:buFont typeface="Wingdings" pitchFamily="2" charset="2"/>
              <a:buNone/>
            </a:pPr>
            <a:endParaRPr lang="pl-PL" dirty="0" smtClean="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r>
              <a:rPr lang="pl-PL" sz="4000" dirty="0" smtClean="0"/>
              <a:t>Obiekt inwentarzowy-podstawowa jednostka ewidencyjna:</a:t>
            </a:r>
            <a:endParaRPr lang="pl-PL" dirty="0" smtClean="0"/>
          </a:p>
        </p:txBody>
      </p:sp>
      <p:sp>
        <p:nvSpPr>
          <p:cNvPr id="38915" name="Rectangle 3"/>
          <p:cNvSpPr>
            <a:spLocks noGrp="1" noChangeArrowheads="1"/>
          </p:cNvSpPr>
          <p:nvPr>
            <p:ph type="body" idx="1"/>
          </p:nvPr>
        </p:nvSpPr>
        <p:spPr>
          <a:xfrm>
            <a:off x="500034" y="1447800"/>
            <a:ext cx="8433654" cy="4800600"/>
          </a:xfrm>
        </p:spPr>
        <p:txBody>
          <a:bodyPr/>
          <a:lstStyle/>
          <a:p>
            <a:pPr eaLnBrk="1" hangingPunct="1">
              <a:buFont typeface="Wingdings" pitchFamily="2" charset="2"/>
              <a:buNone/>
            </a:pPr>
            <a:r>
              <a:rPr lang="pl-PL" dirty="0" smtClean="0"/>
              <a:t>   Obiekt został określony ze szczegółowością, umożliwiającą jednoznaczne ustalenie dla niego jednej z procentowych stawek amortyzacyjnych, o których mowa w podatku dochodowym od osób prawnych ( z wyjątkiem nie podlegających amortyzacji gruntów)</a:t>
            </a:r>
          </a:p>
          <a:p>
            <a:pPr eaLnBrk="1" hangingPunct="1">
              <a:buFont typeface="Wingdings" pitchFamily="2" charset="2"/>
              <a:buNone/>
            </a:pPr>
            <a:endParaRPr lang="pl-PL" dirty="0" smtClean="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pl-PL" smtClean="0"/>
              <a:t>Obiekt  zbiorczy: </a:t>
            </a:r>
          </a:p>
        </p:txBody>
      </p:sp>
      <p:sp>
        <p:nvSpPr>
          <p:cNvPr id="45059" name="Rectangle 3"/>
          <p:cNvSpPr>
            <a:spLocks noGrp="1" noChangeArrowheads="1"/>
          </p:cNvSpPr>
          <p:nvPr>
            <p:ph type="body" idx="1"/>
          </p:nvPr>
        </p:nvSpPr>
        <p:spPr/>
        <p:txBody>
          <a:bodyPr/>
          <a:lstStyle/>
          <a:p>
            <a:pPr eaLnBrk="1" hangingPunct="1">
              <a:buFont typeface="Wingdings" pitchFamily="2" charset="2"/>
              <a:buChar char="Ø"/>
            </a:pPr>
            <a:r>
              <a:rPr lang="pl-PL" dirty="0" smtClean="0"/>
              <a:t>zespół komputerowy (jednostka centralna, monitor, klawiatura, drukarki);</a:t>
            </a:r>
          </a:p>
          <a:p>
            <a:pPr eaLnBrk="1" hangingPunct="1">
              <a:buFont typeface="Wingdings" pitchFamily="2" charset="2"/>
              <a:buChar char="Ø"/>
            </a:pPr>
            <a:r>
              <a:rPr lang="pl-PL" dirty="0" smtClean="0"/>
              <a:t>zespół różnego rodzaju rurociągów, przewodów itp.</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19</a:t>
            </a:fld>
            <a:endParaRPr lang="pl-P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Środki trwałe – przegląd pojęć</a:t>
            </a:r>
            <a:endParaRPr lang="pl-PL" dirty="0"/>
          </a:p>
        </p:txBody>
      </p:sp>
      <p:sp>
        <p:nvSpPr>
          <p:cNvPr id="3" name="Symbol zastępczy zawartości 2"/>
          <p:cNvSpPr>
            <a:spLocks noGrp="1"/>
          </p:cNvSpPr>
          <p:nvPr>
            <p:ph idx="1"/>
          </p:nvPr>
        </p:nvSpPr>
        <p:spPr/>
        <p:txBody>
          <a:bodyPr>
            <a:normAutofit/>
          </a:bodyPr>
          <a:lstStyle/>
          <a:p>
            <a:pPr>
              <a:buNone/>
            </a:pPr>
            <a:r>
              <a:rPr lang="pl-PL" dirty="0" smtClean="0"/>
              <a:t>wg ustawy o rachunkowości – </a:t>
            </a:r>
            <a:r>
              <a:rPr lang="pl-PL" sz="2000" dirty="0" smtClean="0"/>
              <a:t>art. 3 ust. 1 </a:t>
            </a:r>
            <a:r>
              <a:rPr lang="pl-PL" sz="2000" dirty="0" err="1" smtClean="0"/>
              <a:t>pkt</a:t>
            </a:r>
            <a:r>
              <a:rPr lang="pl-PL" sz="2000" dirty="0" smtClean="0"/>
              <a:t> 15</a:t>
            </a:r>
          </a:p>
          <a:p>
            <a:pPr>
              <a:buNone/>
            </a:pPr>
            <a:r>
              <a:rPr lang="pl-PL" b="1" dirty="0" smtClean="0">
                <a:solidFill>
                  <a:srgbClr val="FF0000"/>
                </a:solidFill>
              </a:rPr>
              <a:t>Środki trwałe </a:t>
            </a:r>
            <a:r>
              <a:rPr lang="pl-PL" dirty="0" smtClean="0"/>
              <a:t>– z zastrzeżeniem art. 3 </a:t>
            </a:r>
            <a:br>
              <a:rPr lang="pl-PL" dirty="0" smtClean="0"/>
            </a:br>
            <a:r>
              <a:rPr lang="pl-PL" dirty="0" smtClean="0"/>
              <a:t>ust. 1 </a:t>
            </a:r>
            <a:r>
              <a:rPr lang="pl-PL" dirty="0" err="1" smtClean="0"/>
              <a:t>pkt</a:t>
            </a:r>
            <a:r>
              <a:rPr lang="pl-PL" dirty="0" smtClean="0"/>
              <a:t> 17 </a:t>
            </a:r>
            <a:r>
              <a:rPr lang="pl-PL" dirty="0" err="1" smtClean="0"/>
              <a:t>uor</a:t>
            </a:r>
            <a:r>
              <a:rPr lang="pl-PL" dirty="0" smtClean="0"/>
              <a:t> - to rzeczowe aktywa trwałe i zrównane z nimi: </a:t>
            </a:r>
          </a:p>
          <a:p>
            <a:pPr>
              <a:buFont typeface="Wingdings" pitchFamily="2" charset="2"/>
              <a:buChar char="q"/>
            </a:pPr>
            <a:r>
              <a:rPr lang="pl-PL" dirty="0" smtClean="0"/>
              <a:t>o przewidywanym okresie ekonomicznej użyteczności dłuższej niż rok, </a:t>
            </a:r>
          </a:p>
          <a:p>
            <a:pPr>
              <a:buFont typeface="Wingdings" pitchFamily="2" charset="2"/>
              <a:buChar char="q"/>
            </a:pPr>
            <a:r>
              <a:rPr lang="pl-PL" dirty="0" smtClean="0"/>
              <a:t>kompletne, zdatne do użytku,</a:t>
            </a:r>
          </a:p>
          <a:p>
            <a:pPr>
              <a:buFont typeface="Wingdings" pitchFamily="2" charset="2"/>
              <a:buChar char="q"/>
            </a:pPr>
            <a:r>
              <a:rPr lang="pl-PL" dirty="0" smtClean="0"/>
              <a:t>przeznaczone na potrzeby jednostki.</a:t>
            </a:r>
          </a:p>
          <a:p>
            <a:pPr>
              <a:buNone/>
            </a:pPr>
            <a:endParaRPr lang="pl-PL" dirty="0" smtClean="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pl-PL" smtClean="0"/>
              <a:t>Księga inwentarzowa</a:t>
            </a:r>
          </a:p>
        </p:txBody>
      </p:sp>
      <p:sp>
        <p:nvSpPr>
          <p:cNvPr id="46083" name="Rectangle 3"/>
          <p:cNvSpPr>
            <a:spLocks noGrp="1" noChangeArrowheads="1"/>
          </p:cNvSpPr>
          <p:nvPr>
            <p:ph type="body" idx="1"/>
          </p:nvPr>
        </p:nvSpPr>
        <p:spPr/>
        <p:txBody>
          <a:bodyPr/>
          <a:lstStyle/>
          <a:p>
            <a:pPr eaLnBrk="1" hangingPunct="1">
              <a:buFont typeface="Wingdings" pitchFamily="2" charset="2"/>
              <a:buNone/>
            </a:pPr>
            <a:r>
              <a:rPr lang="pl-PL" sz="2600" dirty="0" smtClean="0"/>
              <a:t> 	Stanowi wykaz obiektów inwentarzowych, w której każdy obiekt ujmowany jest w oddzielnej pozycji; </a:t>
            </a:r>
          </a:p>
          <a:p>
            <a:pPr eaLnBrk="1" hangingPunct="1">
              <a:buClr>
                <a:schemeClr val="tx1"/>
              </a:buClr>
              <a:buFont typeface="Wingdings" pitchFamily="2" charset="2"/>
              <a:buChar char="Ø"/>
            </a:pPr>
            <a:r>
              <a:rPr lang="pl-PL" sz="2600" dirty="0" smtClean="0"/>
              <a:t>numer pozycji przychodu jest numerem inwentarzowym obiektu, którym każdy obiekt powinien być na stałe oznakowany; </a:t>
            </a:r>
          </a:p>
          <a:p>
            <a:pPr eaLnBrk="1" hangingPunct="1">
              <a:buClr>
                <a:schemeClr val="tx1"/>
              </a:buClr>
              <a:buFont typeface="Wingdings" pitchFamily="2" charset="2"/>
              <a:buChar char="Ø"/>
            </a:pPr>
            <a:r>
              <a:rPr lang="pl-PL" sz="2600" dirty="0" smtClean="0"/>
              <a:t>zapisów w księdze inwentarzowej dokonuje się </a:t>
            </a:r>
            <a:br>
              <a:rPr lang="pl-PL" sz="2600" dirty="0" smtClean="0"/>
            </a:br>
            <a:r>
              <a:rPr lang="pl-PL" sz="2600" dirty="0" smtClean="0"/>
              <a:t>w porządku chronologicznym z podaniem następujących danych: </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pl-PL" sz="3400" smtClean="0"/>
              <a:t>Numer inwentarzowy obiektu składa się:</a:t>
            </a:r>
          </a:p>
        </p:txBody>
      </p:sp>
      <p:sp>
        <p:nvSpPr>
          <p:cNvPr id="52227" name="Rectangle 3"/>
          <p:cNvSpPr>
            <a:spLocks noGrp="1" noChangeArrowheads="1"/>
          </p:cNvSpPr>
          <p:nvPr>
            <p:ph type="body" idx="1"/>
          </p:nvPr>
        </p:nvSpPr>
        <p:spPr/>
        <p:txBody>
          <a:bodyPr/>
          <a:lstStyle/>
          <a:p>
            <a:pPr eaLnBrk="1" hangingPunct="1">
              <a:lnSpc>
                <a:spcPct val="80000"/>
              </a:lnSpc>
              <a:buFont typeface="Wingdings" pitchFamily="2" charset="2"/>
              <a:buNone/>
            </a:pPr>
            <a:r>
              <a:rPr lang="pl-PL" sz="1700" dirty="0" smtClean="0"/>
              <a:t> Z oznaczenia grupy rodzajowej środków trwałych oraz numeru wpisu do księgi inwentarzowej, np.: </a:t>
            </a:r>
          </a:p>
          <a:p>
            <a:pPr eaLnBrk="1" hangingPunct="1">
              <a:lnSpc>
                <a:spcPct val="80000"/>
              </a:lnSpc>
              <a:buFont typeface="Wingdings" pitchFamily="2" charset="2"/>
              <a:buNone/>
            </a:pPr>
            <a:r>
              <a:rPr lang="pl-PL" sz="1700" b="1" dirty="0" smtClean="0"/>
              <a:t>ŚT /6-610/ 120</a:t>
            </a:r>
            <a:r>
              <a:rPr lang="pl-PL" sz="1700" dirty="0" smtClean="0"/>
              <a:t>, gdzie:  </a:t>
            </a:r>
            <a:r>
              <a:rPr lang="pl-PL" sz="1700" b="1" dirty="0" smtClean="0">
                <a:solidFill>
                  <a:srgbClr val="FF0000"/>
                </a:solidFill>
              </a:rPr>
              <a:t>ŚT- środek trwały </a:t>
            </a:r>
          </a:p>
          <a:p>
            <a:pPr eaLnBrk="1" hangingPunct="1">
              <a:lnSpc>
                <a:spcPct val="80000"/>
              </a:lnSpc>
              <a:buNone/>
            </a:pPr>
            <a:r>
              <a:rPr lang="pl-PL" sz="1700" dirty="0" smtClean="0"/>
              <a:t>6-grupa rodzajowa środka trwałego- urządzenia techniczne;</a:t>
            </a:r>
          </a:p>
          <a:p>
            <a:pPr eaLnBrk="1" hangingPunct="1">
              <a:lnSpc>
                <a:spcPct val="80000"/>
              </a:lnSpc>
              <a:buNone/>
            </a:pPr>
            <a:r>
              <a:rPr lang="pl-PL" sz="1700" dirty="0" smtClean="0"/>
              <a:t>61-podgrupa – urządzenia i aparatura energii elektrycznej;</a:t>
            </a:r>
          </a:p>
          <a:p>
            <a:pPr eaLnBrk="1" hangingPunct="1">
              <a:lnSpc>
                <a:spcPct val="80000"/>
              </a:lnSpc>
              <a:buNone/>
            </a:pPr>
            <a:r>
              <a:rPr lang="pl-PL" sz="1700" dirty="0" smtClean="0"/>
              <a:t>610-rodzaj-urządzenia rozdzielcze prądu ziemnego; </a:t>
            </a:r>
          </a:p>
          <a:p>
            <a:pPr eaLnBrk="1" hangingPunct="1">
              <a:lnSpc>
                <a:spcPct val="80000"/>
              </a:lnSpc>
              <a:buFont typeface="Wingdings" pitchFamily="2" charset="2"/>
              <a:buNone/>
            </a:pPr>
            <a:r>
              <a:rPr lang="pl-PL" sz="1700" dirty="0" smtClean="0"/>
              <a:t> </a:t>
            </a:r>
            <a:r>
              <a:rPr lang="pl-PL" sz="1700" b="1" dirty="0" smtClean="0"/>
              <a:t>PŚT/8-808/M –K/ 124</a:t>
            </a:r>
            <a:r>
              <a:rPr lang="pl-PL" sz="1700" dirty="0" smtClean="0"/>
              <a:t> gdzie:  </a:t>
            </a:r>
            <a:r>
              <a:rPr lang="pl-PL" sz="1700" b="1" dirty="0" smtClean="0">
                <a:solidFill>
                  <a:srgbClr val="FF0000"/>
                </a:solidFill>
              </a:rPr>
              <a:t>PŚT- pozostałe środki trwałe;</a:t>
            </a:r>
          </a:p>
          <a:p>
            <a:pPr eaLnBrk="1" hangingPunct="1">
              <a:lnSpc>
                <a:spcPct val="80000"/>
              </a:lnSpc>
              <a:buNone/>
            </a:pPr>
            <a:r>
              <a:rPr lang="pl-PL" sz="1700" dirty="0" smtClean="0"/>
              <a:t>8-grupa rodzajowa-narzędzia, przyrządy, ruchomości i wyposażenia;</a:t>
            </a:r>
          </a:p>
          <a:p>
            <a:pPr eaLnBrk="1" hangingPunct="1">
              <a:lnSpc>
                <a:spcPct val="80000"/>
              </a:lnSpc>
              <a:buNone/>
            </a:pPr>
            <a:r>
              <a:rPr lang="pl-PL" sz="1700" dirty="0" smtClean="0"/>
              <a:t>80-podgrupa- narzędzia, przyrządy, ruchomości i wyposażenia;</a:t>
            </a:r>
          </a:p>
          <a:p>
            <a:pPr eaLnBrk="1" hangingPunct="1">
              <a:lnSpc>
                <a:spcPct val="80000"/>
              </a:lnSpc>
              <a:buNone/>
            </a:pPr>
            <a:r>
              <a:rPr lang="pl-PL" sz="1700" dirty="0" smtClean="0"/>
              <a:t>808-rodzaj narzędzia, przyrządy, ruchomości i wyposażenia;</a:t>
            </a:r>
          </a:p>
          <a:p>
            <a:pPr eaLnBrk="1" hangingPunct="1">
              <a:lnSpc>
                <a:spcPct val="80000"/>
              </a:lnSpc>
              <a:buNone/>
            </a:pPr>
            <a:r>
              <a:rPr lang="pl-PL" sz="1700" dirty="0" smtClean="0"/>
              <a:t>M- meble; </a:t>
            </a:r>
          </a:p>
          <a:p>
            <a:pPr eaLnBrk="1" hangingPunct="1">
              <a:lnSpc>
                <a:spcPct val="80000"/>
              </a:lnSpc>
              <a:buNone/>
            </a:pPr>
            <a:r>
              <a:rPr lang="pl-PL" sz="1700" dirty="0" smtClean="0"/>
              <a:t>K- krzesła; </a:t>
            </a:r>
          </a:p>
          <a:p>
            <a:pPr eaLnBrk="1" hangingPunct="1">
              <a:lnSpc>
                <a:spcPct val="80000"/>
              </a:lnSpc>
              <a:buNone/>
            </a:pPr>
            <a:r>
              <a:rPr lang="pl-PL" sz="1700" dirty="0" smtClean="0"/>
              <a:t>124 kolejny numer wpisu do księgi inwentarzowej. </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21</a:t>
            </a:fld>
            <a:endParaRPr lang="pl-PL"/>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pl-PL" sz="3400" smtClean="0"/>
              <a:t>Karta inwentarzowa środka trwałego </a:t>
            </a:r>
          </a:p>
        </p:txBody>
      </p:sp>
      <p:sp>
        <p:nvSpPr>
          <p:cNvPr id="54275" name="Rectangle 3"/>
          <p:cNvSpPr>
            <a:spLocks noGrp="1" noChangeArrowheads="1"/>
          </p:cNvSpPr>
          <p:nvPr>
            <p:ph type="body" idx="1"/>
          </p:nvPr>
        </p:nvSpPr>
        <p:spPr/>
        <p:txBody>
          <a:bodyPr/>
          <a:lstStyle/>
          <a:p>
            <a:pPr eaLnBrk="1" hangingPunct="1">
              <a:lnSpc>
                <a:spcPct val="90000"/>
              </a:lnSpc>
              <a:buClr>
                <a:schemeClr val="tx1"/>
              </a:buClr>
              <a:buFont typeface="Wingdings" pitchFamily="2" charset="2"/>
              <a:buNone/>
            </a:pPr>
            <a:r>
              <a:rPr lang="pl-PL" sz="2100" dirty="0" smtClean="0"/>
              <a:t>    Otwierana jest odrębnie dla każdego obiektu w momencie przyjęcia do używania i służącej przez cały okres eksploatacji, powinna zawierać:</a:t>
            </a:r>
          </a:p>
          <a:p>
            <a:pPr eaLnBrk="1" hangingPunct="1">
              <a:lnSpc>
                <a:spcPct val="90000"/>
              </a:lnSpc>
              <a:buFont typeface="Wingdings" pitchFamily="2" charset="2"/>
              <a:buChar char="Ø"/>
            </a:pPr>
            <a:r>
              <a:rPr lang="pl-PL" sz="2100" dirty="0" smtClean="0"/>
              <a:t>wszystkie niezbędne dla identyfikacji obiektu informacje, </a:t>
            </a:r>
            <a:br>
              <a:rPr lang="pl-PL" sz="2100" dirty="0" smtClean="0"/>
            </a:br>
            <a:r>
              <a:rPr lang="pl-PL" sz="2100" dirty="0" smtClean="0"/>
              <a:t>a w szczególności: numer inwentarzowy, nazwę obiektu, wartość początkową, datę przyjęcia do używania, stawkę amortyzacyjną, dotychczasowe umorzenie, miejsce używania,</a:t>
            </a:r>
          </a:p>
          <a:p>
            <a:pPr eaLnBrk="1" hangingPunct="1">
              <a:lnSpc>
                <a:spcPct val="90000"/>
              </a:lnSpc>
              <a:buFont typeface="Wingdings" pitchFamily="2" charset="2"/>
              <a:buChar char="Ø"/>
            </a:pPr>
            <a:r>
              <a:rPr lang="pl-PL" sz="2100" dirty="0" smtClean="0"/>
              <a:t>wpisy, dokonywane na bieżąco, odnośnie dokonanych remontów, przebudowy, rozbudowy, rekonstrukcji, adaptacji, modernizacji,</a:t>
            </a:r>
          </a:p>
          <a:p>
            <a:pPr eaLnBrk="1" hangingPunct="1">
              <a:lnSpc>
                <a:spcPct val="90000"/>
              </a:lnSpc>
              <a:buFont typeface="Wingdings" pitchFamily="2" charset="2"/>
              <a:buChar char="Ø"/>
            </a:pPr>
            <a:r>
              <a:rPr lang="pl-PL" sz="2100" dirty="0" smtClean="0"/>
              <a:t>zmiany użytkownika środka trwałego,</a:t>
            </a:r>
          </a:p>
          <a:p>
            <a:pPr eaLnBrk="1" hangingPunct="1">
              <a:lnSpc>
                <a:spcPct val="90000"/>
              </a:lnSpc>
              <a:buFont typeface="Wingdings" pitchFamily="2" charset="2"/>
              <a:buChar char="Ø"/>
            </a:pPr>
            <a:r>
              <a:rPr lang="pl-PL" sz="2100" dirty="0" smtClean="0"/>
              <a:t>źródło finansowania.</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22</a:t>
            </a:fld>
            <a:endParaRPr lang="pl-PL"/>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pl-PL" sz="3400" smtClean="0"/>
              <a:t>Tabela amortyzacyjna powinna zawierać:</a:t>
            </a:r>
            <a:br>
              <a:rPr lang="pl-PL" sz="3400" smtClean="0"/>
            </a:br>
            <a:endParaRPr lang="pl-PL" sz="3400" smtClean="0"/>
          </a:p>
        </p:txBody>
      </p:sp>
      <p:sp>
        <p:nvSpPr>
          <p:cNvPr id="56323" name="Rectangle 3"/>
          <p:cNvSpPr>
            <a:spLocks noGrp="1" noChangeArrowheads="1"/>
          </p:cNvSpPr>
          <p:nvPr>
            <p:ph type="body" idx="1"/>
          </p:nvPr>
        </p:nvSpPr>
        <p:spPr/>
        <p:txBody>
          <a:bodyPr/>
          <a:lstStyle/>
          <a:p>
            <a:pPr eaLnBrk="1" hangingPunct="1">
              <a:lnSpc>
                <a:spcPct val="90000"/>
              </a:lnSpc>
              <a:buClr>
                <a:schemeClr val="tx1"/>
              </a:buClr>
              <a:buFont typeface="Wingdings" pitchFamily="2" charset="2"/>
              <a:buChar char="Ø"/>
            </a:pPr>
            <a:r>
              <a:rPr lang="pl-PL" sz="2600" dirty="0" smtClean="0"/>
              <a:t> określenie okresu, którego dotyczą,</a:t>
            </a:r>
          </a:p>
          <a:p>
            <a:pPr eaLnBrk="1" hangingPunct="1">
              <a:lnSpc>
                <a:spcPct val="90000"/>
              </a:lnSpc>
              <a:buClr>
                <a:schemeClr val="tx1"/>
              </a:buClr>
              <a:buFont typeface="Wingdings" pitchFamily="2" charset="2"/>
              <a:buChar char="Ø"/>
            </a:pPr>
            <a:r>
              <a:rPr lang="pl-PL" sz="2600" dirty="0" smtClean="0"/>
              <a:t>określenie grupy rodzajowej lub zespołu grup środków trwałych i miejsce ich użytkowania </a:t>
            </a:r>
            <a:br>
              <a:rPr lang="pl-PL" sz="2600" dirty="0" smtClean="0"/>
            </a:br>
            <a:r>
              <a:rPr lang="pl-PL" sz="2600" dirty="0" smtClean="0"/>
              <a:t>i wskazanie osoby odpowiedzialnej za środki trwałe,</a:t>
            </a:r>
          </a:p>
          <a:p>
            <a:pPr eaLnBrk="1" hangingPunct="1">
              <a:lnSpc>
                <a:spcPct val="90000"/>
              </a:lnSpc>
              <a:buClr>
                <a:schemeClr val="tx1"/>
              </a:buClr>
              <a:buFont typeface="Wingdings" pitchFamily="2" charset="2"/>
              <a:buChar char="Ø"/>
            </a:pPr>
            <a:r>
              <a:rPr lang="pl-PL" sz="2600" dirty="0" smtClean="0"/>
              <a:t>wartość początkową środków trwałych ujętych </a:t>
            </a:r>
            <a:br>
              <a:rPr lang="pl-PL" sz="2600" dirty="0" smtClean="0"/>
            </a:br>
            <a:r>
              <a:rPr lang="pl-PL" sz="2600" dirty="0" smtClean="0"/>
              <a:t>w tabeli amortyzacyjnej,</a:t>
            </a:r>
          </a:p>
          <a:p>
            <a:pPr eaLnBrk="1" hangingPunct="1">
              <a:lnSpc>
                <a:spcPct val="90000"/>
              </a:lnSpc>
              <a:buClr>
                <a:schemeClr val="tx1"/>
              </a:buClr>
              <a:buFont typeface="Wingdings" pitchFamily="2" charset="2"/>
              <a:buChar char="Ø"/>
            </a:pPr>
            <a:r>
              <a:rPr lang="pl-PL" sz="2600" dirty="0" smtClean="0"/>
              <a:t>roczną kwotę odpisów z tytułu amortyzacji,</a:t>
            </a:r>
          </a:p>
          <a:p>
            <a:pPr eaLnBrk="1" hangingPunct="1">
              <a:lnSpc>
                <a:spcPct val="90000"/>
              </a:lnSpc>
              <a:buClr>
                <a:schemeClr val="tx1"/>
              </a:buClr>
              <a:buFont typeface="Wingdings" pitchFamily="2" charset="2"/>
              <a:buChar char="Ø"/>
            </a:pPr>
            <a:r>
              <a:rPr lang="pl-PL" sz="2600" dirty="0" smtClean="0"/>
              <a:t>datę wpisania i skreślenia środka trwałego z ewidencji</a:t>
            </a:r>
          </a:p>
          <a:p>
            <a:pPr eaLnBrk="1" hangingPunct="1">
              <a:lnSpc>
                <a:spcPct val="90000"/>
              </a:lnSpc>
            </a:pPr>
            <a:endParaRPr lang="pl-PL" sz="2600" dirty="0" smtClean="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23</a:t>
            </a:fld>
            <a:endParaRPr lang="pl-PL"/>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pl-PL" sz="4000" dirty="0" smtClean="0"/>
              <a:t>Inne rozwiązanie, które można zastosować w jednostce:</a:t>
            </a:r>
          </a:p>
        </p:txBody>
      </p:sp>
      <p:sp>
        <p:nvSpPr>
          <p:cNvPr id="14339" name="Rectangle 3"/>
          <p:cNvSpPr>
            <a:spLocks noGrp="1" noChangeArrowheads="1"/>
          </p:cNvSpPr>
          <p:nvPr>
            <p:ph type="body" idx="1"/>
          </p:nvPr>
        </p:nvSpPr>
        <p:spPr/>
        <p:txBody>
          <a:bodyPr/>
          <a:lstStyle/>
          <a:p>
            <a:pPr eaLnBrk="1" hangingPunct="1">
              <a:lnSpc>
                <a:spcPct val="90000"/>
              </a:lnSpc>
              <a:buClr>
                <a:schemeClr val="tx1"/>
              </a:buClr>
              <a:buFont typeface="Wingdings" pitchFamily="2" charset="2"/>
              <a:buChar char="Ø"/>
            </a:pPr>
            <a:r>
              <a:rPr lang="pl-PL" sz="2400" smtClean="0"/>
              <a:t>Pozostałe środki trwałe podlegają ewidencji ilościowej, prowadzonej pozaksięgowo przez komórki organizacyjne jednostki;</a:t>
            </a:r>
          </a:p>
          <a:p>
            <a:pPr eaLnBrk="1" hangingPunct="1">
              <a:lnSpc>
                <a:spcPct val="90000"/>
              </a:lnSpc>
              <a:buClr>
                <a:schemeClr val="tx1"/>
              </a:buClr>
              <a:buFont typeface="Wingdings" pitchFamily="2" charset="2"/>
              <a:buChar char="Ø"/>
            </a:pPr>
            <a:r>
              <a:rPr lang="pl-PL" sz="2400" smtClean="0"/>
              <a:t>Ewidencja ilościowa pozostałych środków trwałych przekazanych do używania przez komórki organizacyjne jednostki, prowadzona jest w księgach inwentarzowych;</a:t>
            </a:r>
          </a:p>
          <a:p>
            <a:pPr eaLnBrk="1" hangingPunct="1">
              <a:lnSpc>
                <a:spcPct val="90000"/>
              </a:lnSpc>
              <a:buClr>
                <a:schemeClr val="tx1"/>
              </a:buClr>
              <a:buFont typeface="Wingdings" pitchFamily="2" charset="2"/>
              <a:buChar char="Ø"/>
            </a:pPr>
            <a:r>
              <a:rPr lang="pl-PL" sz="2400" smtClean="0"/>
              <a:t>Do księgi inwentarzowej wpisuje się poszczególne składniki majątkowe, nadając oddzielny numer inwentarzowy, wpisując miejsce użytkowania, nazwę pozostałego środka trwałego, datę wpisu, datę przyjęcia do użytkowania, rok budowy lub produkcji, nr fabryczny lub inne dane identyfikacyjne oraz źródło finansowania.</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24</a:t>
            </a:fld>
            <a:endParaRPr lang="pl-PL"/>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pPr eaLnBrk="1" hangingPunct="1">
              <a:defRPr/>
            </a:pPr>
            <a:r>
              <a:rPr lang="pl-PL" sz="4000" smtClean="0"/>
              <a:t>Terminy inwentaryzacji podstawowych  środków trwałych</a:t>
            </a:r>
          </a:p>
        </p:txBody>
      </p:sp>
      <p:sp>
        <p:nvSpPr>
          <p:cNvPr id="33795" name="Rectangle 3"/>
          <p:cNvSpPr>
            <a:spLocks noGrp="1" noChangeArrowheads="1"/>
          </p:cNvSpPr>
          <p:nvPr>
            <p:ph type="body" idx="1"/>
          </p:nvPr>
        </p:nvSpPr>
        <p:spPr/>
        <p:txBody>
          <a:bodyPr/>
          <a:lstStyle/>
          <a:p>
            <a:pPr eaLnBrk="1" hangingPunct="1">
              <a:lnSpc>
                <a:spcPct val="90000"/>
              </a:lnSpc>
              <a:buClr>
                <a:schemeClr val="tx1"/>
              </a:buClr>
              <a:buFont typeface="Wingdings" pitchFamily="2" charset="2"/>
              <a:buChar char="Ø"/>
              <a:defRPr/>
            </a:pPr>
            <a:r>
              <a:rPr lang="pl-PL" smtClean="0"/>
              <a:t>środki trwałe znajdujące się na terenie strzeżonym podlegają inwentaryzacji w formie spisu z natury raz w ciągu 4 lat;</a:t>
            </a:r>
          </a:p>
          <a:p>
            <a:pPr eaLnBrk="1" hangingPunct="1">
              <a:lnSpc>
                <a:spcPct val="90000"/>
              </a:lnSpc>
              <a:buClr>
                <a:schemeClr val="tx1"/>
              </a:buClr>
              <a:buFont typeface="Wingdings" pitchFamily="2" charset="2"/>
              <a:buChar char="Ø"/>
              <a:defRPr/>
            </a:pPr>
            <a:r>
              <a:rPr lang="pl-PL" smtClean="0"/>
              <a:t>środki trwałe na terenie niestrzeżonym corocznie, z wyjątkiem środków trwałych do których dostęp jest znacznie utrudniony oraz gruntów, które inwentaryzuje się corocznie według stanu na dzień 31 grudnia;</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25</a:t>
            </a:fld>
            <a:endParaRPr lang="pl-PL"/>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eaLnBrk="1" hangingPunct="1">
              <a:defRPr/>
            </a:pPr>
            <a:r>
              <a:rPr lang="pl-PL" dirty="0" smtClean="0"/>
              <a:t>Inwentaryzacja w formie weryfikacji:</a:t>
            </a:r>
          </a:p>
        </p:txBody>
      </p:sp>
      <p:sp>
        <p:nvSpPr>
          <p:cNvPr id="36867" name="Rectangle 3"/>
          <p:cNvSpPr>
            <a:spLocks noGrp="1" noChangeArrowheads="1"/>
          </p:cNvSpPr>
          <p:nvPr>
            <p:ph type="body" idx="1"/>
          </p:nvPr>
        </p:nvSpPr>
        <p:spPr/>
        <p:txBody>
          <a:bodyPr/>
          <a:lstStyle/>
          <a:p>
            <a:pPr eaLnBrk="1" hangingPunct="1">
              <a:buClr>
                <a:schemeClr val="tx1"/>
              </a:buClr>
              <a:buFont typeface="Wingdings" pitchFamily="2" charset="2"/>
              <a:buChar char="Ø"/>
              <a:defRPr/>
            </a:pPr>
            <a:r>
              <a:rPr lang="pl-PL" dirty="0" smtClean="0"/>
              <a:t>Grunty oraz prawo wieczystego użytkowania gruntów oraz spółdzielcze prawo do lokali mieszkalnych </a:t>
            </a:r>
            <a:br>
              <a:rPr lang="pl-PL" dirty="0" smtClean="0"/>
            </a:br>
            <a:r>
              <a:rPr lang="pl-PL" dirty="0" smtClean="0"/>
              <a:t>i użytkowych inwentaryzuje się m.in. poprzez sprawdzenie dokumentów potwierdzających tytuł prawny do gruntu </a:t>
            </a:r>
            <a:br>
              <a:rPr lang="pl-PL" dirty="0" smtClean="0"/>
            </a:br>
            <a:r>
              <a:rPr lang="pl-PL" dirty="0" smtClean="0"/>
              <a:t>o określonej lokalizacji i powierzchni lub praw do lokali, czy nie nastąpiła zmiana </a:t>
            </a:r>
            <a:br>
              <a:rPr lang="pl-PL" dirty="0" smtClean="0"/>
            </a:br>
            <a:r>
              <a:rPr lang="pl-PL" dirty="0" smtClean="0"/>
              <a:t>w tym zakresie – </a:t>
            </a:r>
            <a:r>
              <a:rPr lang="pl-PL" b="1" i="1" dirty="0" smtClean="0"/>
              <a:t>weryfikacja!</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26</a:t>
            </a:fld>
            <a:endParaRPr lang="pl-PL"/>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hangingPunct="1">
              <a:defRPr/>
            </a:pPr>
            <a:r>
              <a:rPr lang="pl-PL" sz="4000" smtClean="0"/>
              <a:t>Sposób inwentaryzacji obcych środków trwałych</a:t>
            </a:r>
          </a:p>
        </p:txBody>
      </p:sp>
      <p:sp>
        <p:nvSpPr>
          <p:cNvPr id="35843" name="Rectangle 3"/>
          <p:cNvSpPr>
            <a:spLocks noGrp="1" noChangeArrowheads="1"/>
          </p:cNvSpPr>
          <p:nvPr>
            <p:ph type="body" idx="1"/>
          </p:nvPr>
        </p:nvSpPr>
        <p:spPr/>
        <p:txBody>
          <a:bodyPr/>
          <a:lstStyle/>
          <a:p>
            <a:pPr eaLnBrk="1" hangingPunct="1">
              <a:buFont typeface="Wingdings" pitchFamily="2" charset="2"/>
              <a:buNone/>
              <a:defRPr/>
            </a:pPr>
            <a:r>
              <a:rPr lang="pl-PL" smtClean="0"/>
              <a:t>	Od 2002 roku jednostki są zobowiązane do inwentaryzowania drogą spisu z natury znajdujących się na jej terenie obcych składników majątkowych oraz poinformowania właścicieli o ich wynikach.  </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27</a:t>
            </a:fld>
            <a:endParaRPr lang="pl-P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„kompletnie i zdatne do użytku” </a:t>
            </a:r>
            <a:endParaRPr lang="pl-PL" dirty="0"/>
          </a:p>
        </p:txBody>
      </p:sp>
      <p:sp>
        <p:nvSpPr>
          <p:cNvPr id="3" name="Symbol zastępczy zawartości 2"/>
          <p:cNvSpPr>
            <a:spLocks noGrp="1"/>
          </p:cNvSpPr>
          <p:nvPr>
            <p:ph idx="1"/>
          </p:nvPr>
        </p:nvSpPr>
        <p:spPr>
          <a:xfrm>
            <a:off x="1435608" y="1447800"/>
            <a:ext cx="7708392" cy="4800600"/>
          </a:xfrm>
        </p:spPr>
        <p:txBody>
          <a:bodyPr/>
          <a:lstStyle/>
          <a:p>
            <a:r>
              <a:rPr lang="pl-PL" dirty="0" smtClean="0"/>
              <a:t>oznacza, iż nie uznaje się za środki trwałe poszczególnych, oddzielnie zakupionych obiektów, składających się np. na komputer, czyli jednostki centralnej, monitora, klawiatury, lecz dopiero </a:t>
            </a:r>
            <a:r>
              <a:rPr lang="pl-PL" b="1" i="1" u="sng" dirty="0" smtClean="0"/>
              <a:t>ich zespół przyjęty do użytkowania jako </a:t>
            </a:r>
            <a:r>
              <a:rPr lang="pl-PL" b="1" i="1" u="sng" dirty="0" smtClean="0">
                <a:solidFill>
                  <a:srgbClr val="FF0000"/>
                </a:solidFill>
              </a:rPr>
              <a:t>kompletny obiekt-obiekt inwentarzowy</a:t>
            </a:r>
            <a:endParaRPr lang="pl-PL" dirty="0">
              <a:solidFill>
                <a:srgbClr val="FF0000"/>
              </a:solidFill>
            </a:endParaRP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„zdatne do użytku” </a:t>
            </a:r>
            <a:endParaRPr lang="pl-PL" dirty="0"/>
          </a:p>
        </p:txBody>
      </p:sp>
      <p:sp>
        <p:nvSpPr>
          <p:cNvPr id="3" name="Symbol zastępczy zawartości 2"/>
          <p:cNvSpPr>
            <a:spLocks noGrp="1"/>
          </p:cNvSpPr>
          <p:nvPr>
            <p:ph idx="1"/>
          </p:nvPr>
        </p:nvSpPr>
        <p:spPr/>
        <p:txBody>
          <a:bodyPr/>
          <a:lstStyle/>
          <a:p>
            <a:pPr>
              <a:buNone/>
            </a:pPr>
            <a:r>
              <a:rPr lang="pl-PL" dirty="0" smtClean="0"/>
              <a:t>   Oznacza, że nie uznaje się również </a:t>
            </a:r>
            <a:br>
              <a:rPr lang="pl-PL" dirty="0" smtClean="0"/>
            </a:br>
            <a:r>
              <a:rPr lang="pl-PL" dirty="0" smtClean="0"/>
              <a:t>za środki trwałe składników, które przed przyjęciem do użytkowania należy poddać naprawie, remontowi, adaptacji itp.</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sz="4400" b="1" dirty="0" smtClean="0"/>
              <a:t>„przeznaczenie na potrzeby jednostki”</a:t>
            </a:r>
            <a:endParaRPr lang="pl-PL" dirty="0"/>
          </a:p>
        </p:txBody>
      </p:sp>
      <p:sp>
        <p:nvSpPr>
          <p:cNvPr id="3" name="Symbol zastępczy zawartości 2"/>
          <p:cNvSpPr>
            <a:spLocks noGrp="1"/>
          </p:cNvSpPr>
          <p:nvPr>
            <p:ph idx="1"/>
          </p:nvPr>
        </p:nvSpPr>
        <p:spPr/>
        <p:txBody>
          <a:bodyPr>
            <a:normAutofit/>
          </a:bodyPr>
          <a:lstStyle/>
          <a:p>
            <a:pPr>
              <a:buFont typeface="Wingdings" pitchFamily="2" charset="2"/>
              <a:buChar char="q"/>
            </a:pPr>
            <a:r>
              <a:rPr lang="pl-PL" dirty="0" smtClean="0"/>
              <a:t>oznacza, iż składniki muszą być potrzebne jednostce do realizacji jej zadań statutowych lub operacyjnych,</a:t>
            </a:r>
          </a:p>
          <a:p>
            <a:pPr>
              <a:buFont typeface="Wingdings" pitchFamily="2" charset="2"/>
              <a:buChar char="q"/>
            </a:pPr>
            <a:r>
              <a:rPr lang="pl-PL" dirty="0" smtClean="0"/>
              <a:t>samorządowy zakład budżetowy prowadzący „działalność gospodarczą” utrzymują środki trwałe w celu wykorzystania ich w procesie produkcji, dystrybucji, świadczenia usług oraz </a:t>
            </a:r>
            <a:br>
              <a:rPr lang="pl-PL" dirty="0" smtClean="0"/>
            </a:br>
            <a:r>
              <a:rPr lang="pl-PL" dirty="0" smtClean="0"/>
              <a:t>w celach administracyjnych,</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Środki trwałe w szczególności to:</a:t>
            </a:r>
            <a:endParaRPr lang="pl-PL" dirty="0"/>
          </a:p>
        </p:txBody>
      </p:sp>
      <p:sp>
        <p:nvSpPr>
          <p:cNvPr id="3" name="Symbol zastępczy zawartości 2"/>
          <p:cNvSpPr>
            <a:spLocks noGrp="1"/>
          </p:cNvSpPr>
          <p:nvPr>
            <p:ph idx="1"/>
          </p:nvPr>
        </p:nvSpPr>
        <p:spPr/>
        <p:txBody>
          <a:bodyPr>
            <a:normAutofit fontScale="77500" lnSpcReduction="20000"/>
          </a:bodyPr>
          <a:lstStyle/>
          <a:p>
            <a:pPr marL="596646" indent="-514350">
              <a:buAutoNum type="alphaLcParenR"/>
            </a:pPr>
            <a:r>
              <a:rPr lang="pl-PL" b="1" i="1" dirty="0" smtClean="0"/>
              <a:t>nieruchomości</a:t>
            </a:r>
            <a:r>
              <a:rPr lang="pl-PL" dirty="0" smtClean="0"/>
              <a:t> – w tym:</a:t>
            </a:r>
          </a:p>
          <a:p>
            <a:pPr marL="596646" indent="-514350">
              <a:buFontTx/>
              <a:buChar char="-"/>
            </a:pPr>
            <a:r>
              <a:rPr lang="pl-PL" dirty="0" smtClean="0"/>
              <a:t>grunty, </a:t>
            </a:r>
          </a:p>
          <a:p>
            <a:pPr marL="596646" indent="-514350">
              <a:buFontTx/>
              <a:buChar char="-"/>
            </a:pPr>
            <a:r>
              <a:rPr lang="pl-PL" dirty="0" smtClean="0"/>
              <a:t>prawo użytkowania wieczystego gruntu, </a:t>
            </a:r>
          </a:p>
          <a:p>
            <a:pPr marL="596646" indent="-514350">
              <a:buFontTx/>
              <a:buChar char="-"/>
            </a:pPr>
            <a:r>
              <a:rPr lang="pl-PL" dirty="0" smtClean="0"/>
              <a:t>budynki i budowle, </a:t>
            </a:r>
          </a:p>
          <a:p>
            <a:pPr marL="596646" indent="-514350">
              <a:buFontTx/>
              <a:buChar char="-"/>
            </a:pPr>
            <a:r>
              <a:rPr lang="pl-PL" dirty="0" smtClean="0"/>
              <a:t>będące odrębną własnością lokale, </a:t>
            </a:r>
          </a:p>
          <a:p>
            <a:pPr marL="596646" indent="-514350">
              <a:buFontTx/>
              <a:buChar char="-"/>
            </a:pPr>
            <a:r>
              <a:rPr lang="pl-PL" dirty="0" smtClean="0"/>
              <a:t>spółdzielcze własnościowe prawo do lokalu mieszkaniowego ,</a:t>
            </a:r>
          </a:p>
          <a:p>
            <a:pPr marL="596646" indent="-514350">
              <a:buFontTx/>
              <a:buChar char="-"/>
            </a:pPr>
            <a:r>
              <a:rPr lang="pl-PL" dirty="0" smtClean="0"/>
              <a:t>spółdzielcze prawo do lokalu użytkowego.</a:t>
            </a:r>
          </a:p>
          <a:p>
            <a:pPr marL="596646" indent="-514350">
              <a:buAutoNum type="alphaLcParenR"/>
            </a:pPr>
            <a:r>
              <a:rPr lang="pl-PL" b="1" i="1" dirty="0" smtClean="0"/>
              <a:t>maszyny, urządzenia, środki transportu</a:t>
            </a:r>
            <a:r>
              <a:rPr lang="pl-PL" dirty="0" smtClean="0"/>
              <a:t> i inne rzeczy,</a:t>
            </a:r>
          </a:p>
          <a:p>
            <a:pPr marL="596646" indent="-514350">
              <a:buAutoNum type="alphaLcParenR"/>
            </a:pPr>
            <a:r>
              <a:rPr lang="pl-PL" b="1" i="1" dirty="0" smtClean="0"/>
              <a:t>ulepszenia w obcych środkach trwałych,</a:t>
            </a:r>
          </a:p>
          <a:p>
            <a:pPr marL="596646" indent="-514350">
              <a:buAutoNum type="alphaLcParenR"/>
            </a:pPr>
            <a:r>
              <a:rPr lang="pl-PL" b="1" i="1" dirty="0" smtClean="0"/>
              <a:t>inwentarz żywy.</a:t>
            </a:r>
            <a:br>
              <a:rPr lang="pl-PL" b="1" i="1" dirty="0" smtClean="0"/>
            </a:b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Obce środki trwałe: </a:t>
            </a:r>
            <a:endParaRPr lang="pl-PL" dirty="0"/>
          </a:p>
        </p:txBody>
      </p:sp>
      <p:sp>
        <p:nvSpPr>
          <p:cNvPr id="3" name="Symbol zastępczy zawartości 2"/>
          <p:cNvSpPr>
            <a:spLocks noGrp="1"/>
          </p:cNvSpPr>
          <p:nvPr>
            <p:ph idx="1"/>
          </p:nvPr>
        </p:nvSpPr>
        <p:spPr/>
        <p:txBody>
          <a:bodyPr/>
          <a:lstStyle/>
          <a:p>
            <a:r>
              <a:rPr lang="pl-PL" dirty="0" smtClean="0"/>
              <a:t>Środki trwałe </a:t>
            </a:r>
            <a:r>
              <a:rPr lang="pl-PL" dirty="0" smtClean="0">
                <a:solidFill>
                  <a:srgbClr val="FF0000"/>
                </a:solidFill>
              </a:rPr>
              <a:t>oddane do używania na podstawie umowy najmu, dzierżawy </a:t>
            </a:r>
            <a:r>
              <a:rPr lang="pl-PL" dirty="0" smtClean="0"/>
              <a:t>lub innej umowy o podobnym charakterze zalicza się do </a:t>
            </a:r>
            <a:r>
              <a:rPr lang="pl-PL" b="1" i="1" dirty="0" smtClean="0"/>
              <a:t>aktywów trwałych jednej ze stron umowy, zgodnie z warunkami określonymi w art. 3 ust. 4 ustawy </a:t>
            </a:r>
            <a:br>
              <a:rPr lang="pl-PL" b="1" i="1" dirty="0" smtClean="0"/>
            </a:br>
            <a:r>
              <a:rPr lang="pl-PL" b="1" i="1" dirty="0" smtClean="0"/>
              <a:t>o rachunkowości.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smtClean="0"/>
              <a:t>Środki trwałe wg ustawy </a:t>
            </a:r>
            <a:br>
              <a:rPr lang="pl-PL" dirty="0" smtClean="0"/>
            </a:br>
            <a:r>
              <a:rPr lang="pl-PL" dirty="0" smtClean="0"/>
              <a:t>o rachunkowości – podsumowanie:</a:t>
            </a:r>
            <a:endParaRPr lang="pl-PL" dirty="0"/>
          </a:p>
        </p:txBody>
      </p:sp>
      <p:sp>
        <p:nvSpPr>
          <p:cNvPr id="3" name="Symbol zastępczy zawartości 2"/>
          <p:cNvSpPr>
            <a:spLocks noGrp="1"/>
          </p:cNvSpPr>
          <p:nvPr>
            <p:ph idx="1"/>
          </p:nvPr>
        </p:nvSpPr>
        <p:spPr/>
        <p:txBody>
          <a:bodyPr/>
          <a:lstStyle/>
          <a:p>
            <a:pPr marL="596646" indent="-514350">
              <a:buFont typeface="+mj-lt"/>
              <a:buAutoNum type="arabicParenR"/>
            </a:pPr>
            <a:r>
              <a:rPr lang="pl-PL" dirty="0" smtClean="0"/>
              <a:t>wymieniony w ustawie katalog środków trwałych nie jest katalogiem zamkniętym</a:t>
            </a:r>
          </a:p>
          <a:p>
            <a:pPr marL="596646" indent="-514350">
              <a:buFont typeface="+mj-lt"/>
              <a:buAutoNum type="arabicParenR"/>
            </a:pPr>
            <a:r>
              <a:rPr lang="pl-PL" dirty="0" smtClean="0"/>
              <a:t>brak progów wartościowych oznacza, obowiązek ujmowania jako środki  trwałe wszystkich składników majątkowych spełniających kryteria ustawowej definicji.  </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ctr"/>
            <a:r>
              <a:rPr lang="pl-PL" dirty="0" err="1" smtClean="0"/>
              <a:t>Niskocenne</a:t>
            </a:r>
            <a:r>
              <a:rPr lang="pl-PL" dirty="0" smtClean="0"/>
              <a:t> składniki majątku trwałego wg ustaw podatkowych:</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smtClean="0"/>
              <a:t>Ustawy o podatkach dochodowych ustaliły </a:t>
            </a:r>
            <a:r>
              <a:rPr lang="pl-PL" dirty="0" smtClean="0">
                <a:solidFill>
                  <a:srgbClr val="FF0000"/>
                </a:solidFill>
              </a:rPr>
              <a:t>dolny próg kryterium </a:t>
            </a:r>
            <a:r>
              <a:rPr lang="pl-PL" dirty="0" smtClean="0"/>
              <a:t>konieczności zaliczenia składników majątku do środków trwałych na kwotę większą niż 3.500 zł. </a:t>
            </a:r>
          </a:p>
          <a:p>
            <a:pPr marL="0" indent="0">
              <a:buNone/>
            </a:pPr>
            <a:r>
              <a:rPr lang="pl-PL" dirty="0" smtClean="0"/>
              <a:t>Podatnicy, przy zakupie składników majątku wartości nie większej niż 3.500 zł, mogą zastosować jedno z trzech rozwiązań:</a:t>
            </a:r>
          </a:p>
          <a:p>
            <a:pPr marL="0" indent="0">
              <a:buFont typeface="Wingdings" pitchFamily="2" charset="2"/>
              <a:buChar char="Ø"/>
            </a:pPr>
            <a:r>
              <a:rPr lang="pl-PL" dirty="0" smtClean="0"/>
              <a:t>nie wprowadzać do ewidencji bilansowej środków trwałych, a wydatek na ich zakup może być zarachowany w ciężar kosztów operacyjnych w miesiącu zużycia (zakupu, wytworzenia, otrzymania), </a:t>
            </a:r>
          </a:p>
          <a:p>
            <a:pPr marL="0" indent="0">
              <a:buFont typeface="Wingdings" pitchFamily="2" charset="2"/>
              <a:buChar char="Ø"/>
            </a:pP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silenie">
  <a:themeElements>
    <a:clrScheme name="Przesileni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Przesileni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zesileni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619</TotalTime>
  <Words>976</Words>
  <PresentationFormat>Pokaz na ekranie (4:3)</PresentationFormat>
  <Paragraphs>140</Paragraphs>
  <Slides>27</Slides>
  <Notes>0</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Przesilenie</vt:lpstr>
      <vt:lpstr> </vt:lpstr>
      <vt:lpstr>Środki trwałe – przegląd pojęć</vt:lpstr>
      <vt:lpstr>„kompletnie i zdatne do użytku” </vt:lpstr>
      <vt:lpstr>„zdatne do użytku” </vt:lpstr>
      <vt:lpstr>„przeznaczenie na potrzeby jednostki”</vt:lpstr>
      <vt:lpstr>Środki trwałe w szczególności to:</vt:lpstr>
      <vt:lpstr>Obce środki trwałe: </vt:lpstr>
      <vt:lpstr>Środki trwałe wg ustawy  o rachunkowości – podsumowanie:</vt:lpstr>
      <vt:lpstr>Niskocenne składniki majątku trwałego wg ustaw podatkowych:</vt:lpstr>
      <vt:lpstr>Niskocenne składniki majątku trwałego wg ustaw podatkowych:</vt:lpstr>
      <vt:lpstr>Pozostałe środki trwałe- wg rozporządzenia MF bez względu na wartość zalicza się również:</vt:lpstr>
      <vt:lpstr>Wycena środków trwałych:</vt:lpstr>
      <vt:lpstr>Cena nabycia:</vt:lpstr>
      <vt:lpstr>Cena nabycia:</vt:lpstr>
      <vt:lpstr>Cena zakupu:</vt:lpstr>
      <vt:lpstr>Nieodpłatne nabycie środka trwałego:</vt:lpstr>
      <vt:lpstr>Obiekt inwentarzowy-podstawowa jednostka ewidencyjna:</vt:lpstr>
      <vt:lpstr>Obiekt inwentarzowy-podstawowa jednostka ewidencyjna:</vt:lpstr>
      <vt:lpstr>Obiekt  zbiorczy: </vt:lpstr>
      <vt:lpstr>Księga inwentarzowa</vt:lpstr>
      <vt:lpstr>Numer inwentarzowy obiektu składa się:</vt:lpstr>
      <vt:lpstr>Karta inwentarzowa środka trwałego </vt:lpstr>
      <vt:lpstr>Tabela amortyzacyjna powinna zawierać: </vt:lpstr>
      <vt:lpstr>Inne rozwiązanie, które można zastosować w jednostce:</vt:lpstr>
      <vt:lpstr>Terminy inwentaryzacji podstawowych  środków trwałych</vt:lpstr>
      <vt:lpstr>Inwentaryzacja w formie weryfikacji:</vt:lpstr>
      <vt:lpstr>Sposób inwentaryzacji obcych środków trwałych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Małgosia</dc:creator>
  <cp:lastModifiedBy>Małgosia</cp:lastModifiedBy>
  <cp:revision>69</cp:revision>
  <dcterms:created xsi:type="dcterms:W3CDTF">2012-09-11T07:28:12Z</dcterms:created>
  <dcterms:modified xsi:type="dcterms:W3CDTF">2013-02-20T19:04:24Z</dcterms:modified>
</cp:coreProperties>
</file>